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7" r:id="rId2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5" autoAdjust="0"/>
    <p:restoredTop sz="94660"/>
  </p:normalViewPr>
  <p:slideViewPr>
    <p:cSldViewPr snapToGrid="0">
      <p:cViewPr varScale="1">
        <p:scale>
          <a:sx n="89" d="100"/>
          <a:sy n="89" d="100"/>
        </p:scale>
        <p:origin x="120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0E1D8F-C374-4C83-945C-898BE7140109}" type="datetimeFigureOut">
              <a:rPr lang="es-CO" smtClean="0"/>
              <a:t>1/04/2024</a:t>
            </a:fld>
            <a:endParaRPr lang="es-CO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30F56F-52F9-44FA-B186-3D1931DD9A1C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2562785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2b52f345072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2b52f345072_0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670121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666F9D-85BB-4F97-98BA-BB3B85611F56}" type="datetimeFigureOut">
              <a:rPr lang="es-CO" smtClean="0"/>
              <a:t>1/04/2024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90E51-6591-4284-A909-4C4249769BC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0048725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666F9D-85BB-4F97-98BA-BB3B85611F56}" type="datetimeFigureOut">
              <a:rPr lang="es-CO" smtClean="0"/>
              <a:t>1/04/2024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90E51-6591-4284-A909-4C4249769BC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9977401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666F9D-85BB-4F97-98BA-BB3B85611F56}" type="datetimeFigureOut">
              <a:rPr lang="es-CO" smtClean="0"/>
              <a:t>1/04/2024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90E51-6591-4284-A909-4C4249769BC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2270932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666F9D-85BB-4F97-98BA-BB3B85611F56}" type="datetimeFigureOut">
              <a:rPr lang="es-CO" smtClean="0"/>
              <a:t>1/04/2024</a:t>
            </a:fld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90E51-6591-4284-A909-4C4249769BC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3859955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666F9D-85BB-4F97-98BA-BB3B85611F56}" type="datetimeFigureOut">
              <a:rPr lang="es-CO" smtClean="0"/>
              <a:t>1/04/2024</a:t>
            </a:fld>
            <a:endParaRPr lang="es-CO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90E51-6591-4284-A909-4C4249769BC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5776254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666F9D-85BB-4F97-98BA-BB3B85611F56}" type="datetimeFigureOut">
              <a:rPr lang="es-CO" smtClean="0"/>
              <a:t>1/04/2024</a:t>
            </a:fld>
            <a:endParaRPr lang="es-CO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90E51-6591-4284-A909-4C4249769BC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9450856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666F9D-85BB-4F97-98BA-BB3B85611F56}" type="datetimeFigureOut">
              <a:rPr lang="es-CO" smtClean="0"/>
              <a:t>1/04/2024</a:t>
            </a:fld>
            <a:endParaRPr lang="es-CO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90E51-6591-4284-A909-4C4249769BC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5072220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666F9D-85BB-4F97-98BA-BB3B85611F56}" type="datetimeFigureOut">
              <a:rPr lang="es-CO" smtClean="0"/>
              <a:t>1/04/2024</a:t>
            </a:fld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90E51-6591-4284-A909-4C4249769BC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9466941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666F9D-85BB-4F97-98BA-BB3B85611F56}" type="datetimeFigureOut">
              <a:rPr lang="es-CO" smtClean="0"/>
              <a:t>1/04/2024</a:t>
            </a:fld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90E51-6591-4284-A909-4C4249769BC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5321135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666F9D-85BB-4F97-98BA-BB3B85611F56}" type="datetimeFigureOut">
              <a:rPr lang="es-CO" smtClean="0"/>
              <a:t>1/04/2024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90E51-6591-4284-A909-4C4249769BC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612611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666F9D-85BB-4F97-98BA-BB3B85611F56}" type="datetimeFigureOut">
              <a:rPr lang="es-CO" smtClean="0"/>
              <a:t>1/04/2024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90E51-6591-4284-A909-4C4249769BC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647359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666F9D-85BB-4F97-98BA-BB3B85611F56}" type="datetimeFigureOut">
              <a:rPr lang="es-CO" smtClean="0"/>
              <a:t>1/04/2024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390E51-6591-4284-A909-4C4249769BC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9611921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Google Shape;70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" y="0"/>
            <a:ext cx="12191996" cy="6857987"/>
          </a:xfrm>
          <a:prstGeom prst="rect">
            <a:avLst/>
          </a:prstGeom>
          <a:noFill/>
          <a:ln>
            <a:noFill/>
          </a:ln>
        </p:spPr>
      </p:pic>
      <p:sp>
        <p:nvSpPr>
          <p:cNvPr id="71" name="Google Shape;71;p15"/>
          <p:cNvSpPr/>
          <p:nvPr/>
        </p:nvSpPr>
        <p:spPr>
          <a:xfrm rot="-5400000">
            <a:off x="6149933" y="-5057567"/>
            <a:ext cx="676400" cy="11391200"/>
          </a:xfrm>
          <a:prstGeom prst="round2SameRect">
            <a:avLst>
              <a:gd name="adj1" fmla="val 16667"/>
              <a:gd name="adj2" fmla="val 0"/>
            </a:avLst>
          </a:prstGeom>
          <a:gradFill>
            <a:gsLst>
              <a:gs pos="0">
                <a:srgbClr val="51AB2A"/>
              </a:gs>
              <a:gs pos="100000">
                <a:srgbClr val="203E13"/>
              </a:gs>
            </a:gsLst>
            <a:lin ang="5400012" scaled="0"/>
          </a:gra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endParaRPr sz="2400"/>
          </a:p>
        </p:txBody>
      </p:sp>
      <p:sp>
        <p:nvSpPr>
          <p:cNvPr id="72" name="Google Shape;72;p15"/>
          <p:cNvSpPr txBox="1"/>
          <p:nvPr/>
        </p:nvSpPr>
        <p:spPr>
          <a:xfrm>
            <a:off x="1177000" y="323834"/>
            <a:ext cx="9838000" cy="6709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>
              <a:lnSpc>
                <a:spcPct val="115000"/>
              </a:lnSpc>
            </a:pPr>
            <a:r>
              <a:rPr lang="es" sz="24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Participación en cifras Actividades complementarias de componente social</a:t>
            </a:r>
            <a:endParaRPr sz="2933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3" name="Google Shape;73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746247" y="6121001"/>
            <a:ext cx="4342423" cy="676400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15"/>
          <p:cNvSpPr txBox="1"/>
          <p:nvPr/>
        </p:nvSpPr>
        <p:spPr>
          <a:xfrm>
            <a:off x="3750733" y="2037577"/>
            <a:ext cx="2039600" cy="116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>
              <a:lnSpc>
                <a:spcPct val="106999"/>
              </a:lnSpc>
            </a:pPr>
            <a:r>
              <a:rPr lang="es" sz="1467" b="1" dirty="0">
                <a:solidFill>
                  <a:srgbClr val="FF99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Número de programas académicos vinculados </a:t>
            </a:r>
            <a:r>
              <a:rPr lang="es" sz="1467" b="1" dirty="0">
                <a:solidFill>
                  <a:srgbClr val="FF99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a la actividad(es)</a:t>
            </a:r>
            <a:endParaRPr sz="2400" dirty="0">
              <a:solidFill>
                <a:schemeClr val="dk2"/>
              </a:solidFill>
            </a:endParaRPr>
          </a:p>
        </p:txBody>
      </p:sp>
      <p:cxnSp>
        <p:nvCxnSpPr>
          <p:cNvPr id="75" name="Google Shape;75;p15"/>
          <p:cNvCxnSpPr/>
          <p:nvPr/>
        </p:nvCxnSpPr>
        <p:spPr>
          <a:xfrm>
            <a:off x="3666767" y="1419133"/>
            <a:ext cx="0" cy="2044800"/>
          </a:xfrm>
          <a:prstGeom prst="straightConnector1">
            <a:avLst/>
          </a:prstGeom>
          <a:noFill/>
          <a:ln w="19050" cap="flat" cmpd="sng">
            <a:solidFill>
              <a:srgbClr val="14559C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76" name="Google Shape;76;p15"/>
          <p:cNvGrpSpPr/>
          <p:nvPr/>
        </p:nvGrpSpPr>
        <p:grpSpPr>
          <a:xfrm>
            <a:off x="2175567" y="1259933"/>
            <a:ext cx="444000" cy="656614"/>
            <a:chOff x="1481100" y="1002000"/>
            <a:chExt cx="333000" cy="492461"/>
          </a:xfrm>
        </p:grpSpPr>
        <p:sp>
          <p:nvSpPr>
            <p:cNvPr id="77" name="Google Shape;77;p15"/>
            <p:cNvSpPr/>
            <p:nvPr/>
          </p:nvSpPr>
          <p:spPr>
            <a:xfrm>
              <a:off x="1501050" y="1101750"/>
              <a:ext cx="293100" cy="293100"/>
            </a:xfrm>
            <a:prstGeom prst="ellipse">
              <a:avLst/>
            </a:prstGeom>
            <a:solidFill>
              <a:srgbClr val="14559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/>
              <a:endParaRPr sz="2400"/>
            </a:p>
          </p:txBody>
        </p:sp>
        <p:sp>
          <p:nvSpPr>
            <p:cNvPr id="78" name="Google Shape;78;p15"/>
            <p:cNvSpPr txBox="1"/>
            <p:nvPr/>
          </p:nvSpPr>
          <p:spPr>
            <a:xfrm>
              <a:off x="1481100" y="1002000"/>
              <a:ext cx="333000" cy="49246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spAutoFit/>
            </a:bodyPr>
            <a:lstStyle/>
            <a:p>
              <a:pPr algn="ctr"/>
              <a:r>
                <a:rPr lang="es" sz="2667" b="1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1</a:t>
              </a:r>
              <a:endParaRPr sz="2667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79" name="Google Shape;79;p15"/>
          <p:cNvSpPr txBox="1"/>
          <p:nvPr/>
        </p:nvSpPr>
        <p:spPr>
          <a:xfrm>
            <a:off x="6003933" y="1848569"/>
            <a:ext cx="2039600" cy="16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>
              <a:lnSpc>
                <a:spcPct val="106999"/>
              </a:lnSpc>
            </a:pPr>
            <a:r>
              <a:rPr lang="es" sz="1467" b="1" dirty="0">
                <a:solidFill>
                  <a:schemeClr val="accent4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Enumerar los programas de pregrado y posgrado quienes son extensionistas de apoyo </a:t>
            </a:r>
            <a:r>
              <a:rPr lang="es-MX" sz="1467" b="1" dirty="0">
                <a:solidFill>
                  <a:schemeClr val="accent4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la actividad(es)</a:t>
            </a:r>
            <a:endParaRPr sz="1467" b="1" dirty="0">
              <a:solidFill>
                <a:schemeClr val="accent4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>
              <a:spcBef>
                <a:spcPts val="1467"/>
              </a:spcBef>
            </a:pPr>
            <a:endParaRPr sz="1467" b="1" dirty="0">
              <a:solidFill>
                <a:srgbClr val="FF9900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80" name="Google Shape;80;p15"/>
          <p:cNvGrpSpPr/>
          <p:nvPr/>
        </p:nvGrpSpPr>
        <p:grpSpPr>
          <a:xfrm>
            <a:off x="4629367" y="1259933"/>
            <a:ext cx="444000" cy="656614"/>
            <a:chOff x="1481100" y="1002000"/>
            <a:chExt cx="333000" cy="492461"/>
          </a:xfrm>
        </p:grpSpPr>
        <p:sp>
          <p:nvSpPr>
            <p:cNvPr id="81" name="Google Shape;81;p15"/>
            <p:cNvSpPr/>
            <p:nvPr/>
          </p:nvSpPr>
          <p:spPr>
            <a:xfrm>
              <a:off x="1501050" y="1101750"/>
              <a:ext cx="293100" cy="293100"/>
            </a:xfrm>
            <a:prstGeom prst="ellipse">
              <a:avLst/>
            </a:prstGeom>
            <a:solidFill>
              <a:srgbClr val="14559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/>
              <a:endParaRPr sz="2400"/>
            </a:p>
          </p:txBody>
        </p:sp>
        <p:sp>
          <p:nvSpPr>
            <p:cNvPr id="82" name="Google Shape;82;p15"/>
            <p:cNvSpPr txBox="1"/>
            <p:nvPr/>
          </p:nvSpPr>
          <p:spPr>
            <a:xfrm>
              <a:off x="1481100" y="1002000"/>
              <a:ext cx="333000" cy="49246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spAutoFit/>
            </a:bodyPr>
            <a:lstStyle/>
            <a:p>
              <a:pPr algn="ctr"/>
              <a:r>
                <a:rPr lang="es" sz="2667" b="1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2</a:t>
              </a:r>
              <a:endParaRPr sz="2667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3" name="Google Shape;83;p15"/>
          <p:cNvSpPr txBox="1"/>
          <p:nvPr/>
        </p:nvSpPr>
        <p:spPr>
          <a:xfrm>
            <a:off x="8439600" y="1920871"/>
            <a:ext cx="2039600" cy="116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>
              <a:lnSpc>
                <a:spcPct val="106999"/>
              </a:lnSpc>
            </a:pPr>
            <a:r>
              <a:rPr lang="es" sz="1467" b="1" dirty="0">
                <a:solidFill>
                  <a:schemeClr val="accent4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Número de profesores extensionistas de apoyo</a:t>
            </a:r>
            <a:endParaRPr sz="1467" b="1" dirty="0">
              <a:solidFill>
                <a:schemeClr val="accent4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>
              <a:spcBef>
                <a:spcPts val="1467"/>
              </a:spcBef>
            </a:pPr>
            <a:endParaRPr sz="2400" dirty="0">
              <a:solidFill>
                <a:schemeClr val="dk2"/>
              </a:solidFill>
            </a:endParaRPr>
          </a:p>
        </p:txBody>
      </p:sp>
      <p:grpSp>
        <p:nvGrpSpPr>
          <p:cNvPr id="84" name="Google Shape;84;p15"/>
          <p:cNvGrpSpPr/>
          <p:nvPr/>
        </p:nvGrpSpPr>
        <p:grpSpPr>
          <a:xfrm>
            <a:off x="6833767" y="1259933"/>
            <a:ext cx="444000" cy="656614"/>
            <a:chOff x="1481100" y="1002000"/>
            <a:chExt cx="333000" cy="492461"/>
          </a:xfrm>
        </p:grpSpPr>
        <p:sp>
          <p:nvSpPr>
            <p:cNvPr id="85" name="Google Shape;85;p15"/>
            <p:cNvSpPr/>
            <p:nvPr/>
          </p:nvSpPr>
          <p:spPr>
            <a:xfrm>
              <a:off x="1501050" y="1101750"/>
              <a:ext cx="293100" cy="293100"/>
            </a:xfrm>
            <a:prstGeom prst="ellipse">
              <a:avLst/>
            </a:prstGeom>
            <a:solidFill>
              <a:srgbClr val="14559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/>
              <a:endParaRPr sz="2400"/>
            </a:p>
          </p:txBody>
        </p:sp>
        <p:sp>
          <p:nvSpPr>
            <p:cNvPr id="86" name="Google Shape;86;p15"/>
            <p:cNvSpPr txBox="1"/>
            <p:nvPr/>
          </p:nvSpPr>
          <p:spPr>
            <a:xfrm>
              <a:off x="1481100" y="1002000"/>
              <a:ext cx="333000" cy="49246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spAutoFit/>
            </a:bodyPr>
            <a:lstStyle/>
            <a:p>
              <a:pPr algn="ctr"/>
              <a:r>
                <a:rPr lang="es" sz="2667" b="1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3</a:t>
              </a:r>
              <a:endParaRPr sz="2667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cxnSp>
        <p:nvCxnSpPr>
          <p:cNvPr id="87" name="Google Shape;87;p15"/>
          <p:cNvCxnSpPr/>
          <p:nvPr/>
        </p:nvCxnSpPr>
        <p:spPr>
          <a:xfrm>
            <a:off x="5972800" y="1429733"/>
            <a:ext cx="0" cy="2044800"/>
          </a:xfrm>
          <a:prstGeom prst="straightConnector1">
            <a:avLst/>
          </a:prstGeom>
          <a:noFill/>
          <a:ln w="19050" cap="flat" cmpd="sng">
            <a:solidFill>
              <a:srgbClr val="14559C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8" name="Google Shape;88;p15"/>
          <p:cNvSpPr txBox="1"/>
          <p:nvPr/>
        </p:nvSpPr>
        <p:spPr>
          <a:xfrm>
            <a:off x="1741151" y="4654211"/>
            <a:ext cx="2039600" cy="116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>
              <a:lnSpc>
                <a:spcPct val="106999"/>
              </a:lnSpc>
            </a:pPr>
            <a:r>
              <a:rPr lang="es" sz="1467" b="1" dirty="0">
                <a:solidFill>
                  <a:schemeClr val="accent4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Número programas académicos que tienen participación activa de estudiantes</a:t>
            </a:r>
            <a:endParaRPr sz="1467" b="1" dirty="0">
              <a:solidFill>
                <a:schemeClr val="accent4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algn="ctr">
              <a:lnSpc>
                <a:spcPct val="106999"/>
              </a:lnSpc>
              <a:spcBef>
                <a:spcPts val="1467"/>
              </a:spcBef>
            </a:pPr>
            <a:endParaRPr sz="1467" b="1" dirty="0">
              <a:solidFill>
                <a:srgbClr val="FF9900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>
              <a:spcBef>
                <a:spcPts val="1467"/>
              </a:spcBef>
            </a:pPr>
            <a:endParaRPr sz="2400" dirty="0">
              <a:solidFill>
                <a:schemeClr val="dk2"/>
              </a:solidFill>
            </a:endParaRPr>
          </a:p>
        </p:txBody>
      </p:sp>
      <p:grpSp>
        <p:nvGrpSpPr>
          <p:cNvPr id="89" name="Google Shape;89;p15"/>
          <p:cNvGrpSpPr/>
          <p:nvPr/>
        </p:nvGrpSpPr>
        <p:grpSpPr>
          <a:xfrm>
            <a:off x="9166867" y="1259933"/>
            <a:ext cx="444000" cy="656614"/>
            <a:chOff x="1481100" y="1002000"/>
            <a:chExt cx="333000" cy="492461"/>
          </a:xfrm>
        </p:grpSpPr>
        <p:sp>
          <p:nvSpPr>
            <p:cNvPr id="90" name="Google Shape;90;p15"/>
            <p:cNvSpPr/>
            <p:nvPr/>
          </p:nvSpPr>
          <p:spPr>
            <a:xfrm>
              <a:off x="1501050" y="1101750"/>
              <a:ext cx="293100" cy="293100"/>
            </a:xfrm>
            <a:prstGeom prst="ellipse">
              <a:avLst/>
            </a:prstGeom>
            <a:solidFill>
              <a:srgbClr val="14559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/>
              <a:endParaRPr sz="2400"/>
            </a:p>
          </p:txBody>
        </p:sp>
        <p:sp>
          <p:nvSpPr>
            <p:cNvPr id="91" name="Google Shape;91;p15"/>
            <p:cNvSpPr txBox="1"/>
            <p:nvPr/>
          </p:nvSpPr>
          <p:spPr>
            <a:xfrm>
              <a:off x="1481100" y="1002000"/>
              <a:ext cx="333000" cy="49246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spAutoFit/>
            </a:bodyPr>
            <a:lstStyle/>
            <a:p>
              <a:pPr algn="ctr"/>
              <a:r>
                <a:rPr lang="es" sz="2667" b="1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4</a:t>
              </a:r>
              <a:endParaRPr sz="2667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cxnSp>
        <p:nvCxnSpPr>
          <p:cNvPr id="92" name="Google Shape;92;p15"/>
          <p:cNvCxnSpPr/>
          <p:nvPr/>
        </p:nvCxnSpPr>
        <p:spPr>
          <a:xfrm>
            <a:off x="8226000" y="1419133"/>
            <a:ext cx="0" cy="2044800"/>
          </a:xfrm>
          <a:prstGeom prst="straightConnector1">
            <a:avLst/>
          </a:prstGeom>
          <a:noFill/>
          <a:ln w="19050" cap="flat" cmpd="sng">
            <a:solidFill>
              <a:srgbClr val="14559C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3" name="Google Shape;93;p15"/>
          <p:cNvSpPr txBox="1"/>
          <p:nvPr/>
        </p:nvSpPr>
        <p:spPr>
          <a:xfrm>
            <a:off x="3831567" y="4608904"/>
            <a:ext cx="2039600" cy="116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>
              <a:lnSpc>
                <a:spcPct val="106999"/>
              </a:lnSpc>
            </a:pPr>
            <a:r>
              <a:rPr lang="es" sz="1467" b="1" dirty="0">
                <a:solidFill>
                  <a:schemeClr val="accent4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Número de estudiantes participantes </a:t>
            </a:r>
            <a:r>
              <a:rPr lang="es" sz="1467" b="1" dirty="0">
                <a:solidFill>
                  <a:schemeClr val="accent4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a la actividad(es)</a:t>
            </a:r>
            <a:endParaRPr sz="2400" dirty="0">
              <a:solidFill>
                <a:schemeClr val="dk2"/>
              </a:solidFill>
            </a:endParaRPr>
          </a:p>
        </p:txBody>
      </p:sp>
      <p:grpSp>
        <p:nvGrpSpPr>
          <p:cNvPr id="94" name="Google Shape;94;p15"/>
          <p:cNvGrpSpPr/>
          <p:nvPr/>
        </p:nvGrpSpPr>
        <p:grpSpPr>
          <a:xfrm>
            <a:off x="2563833" y="4009567"/>
            <a:ext cx="444000" cy="656614"/>
            <a:chOff x="1481100" y="1002000"/>
            <a:chExt cx="333000" cy="492461"/>
          </a:xfrm>
        </p:grpSpPr>
        <p:sp>
          <p:nvSpPr>
            <p:cNvPr id="95" name="Google Shape;95;p15"/>
            <p:cNvSpPr/>
            <p:nvPr/>
          </p:nvSpPr>
          <p:spPr>
            <a:xfrm>
              <a:off x="1501050" y="1101750"/>
              <a:ext cx="293100" cy="293100"/>
            </a:xfrm>
            <a:prstGeom prst="ellipse">
              <a:avLst/>
            </a:prstGeom>
            <a:solidFill>
              <a:srgbClr val="14559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/>
              <a:endParaRPr sz="2400"/>
            </a:p>
          </p:txBody>
        </p:sp>
        <p:sp>
          <p:nvSpPr>
            <p:cNvPr id="96" name="Google Shape;96;p15"/>
            <p:cNvSpPr txBox="1"/>
            <p:nvPr/>
          </p:nvSpPr>
          <p:spPr>
            <a:xfrm>
              <a:off x="1481100" y="1002000"/>
              <a:ext cx="333000" cy="49246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spAutoFit/>
            </a:bodyPr>
            <a:lstStyle/>
            <a:p>
              <a:pPr algn="ctr"/>
              <a:r>
                <a:rPr lang="es" sz="2667" b="1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5</a:t>
              </a:r>
              <a:endParaRPr sz="2667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cxnSp>
        <p:nvCxnSpPr>
          <p:cNvPr id="97" name="Google Shape;97;p15"/>
          <p:cNvCxnSpPr/>
          <p:nvPr/>
        </p:nvCxnSpPr>
        <p:spPr>
          <a:xfrm>
            <a:off x="3666767" y="3969667"/>
            <a:ext cx="0" cy="1766000"/>
          </a:xfrm>
          <a:prstGeom prst="straightConnector1">
            <a:avLst/>
          </a:prstGeom>
          <a:noFill/>
          <a:ln w="19050" cap="flat" cmpd="sng">
            <a:solidFill>
              <a:srgbClr val="14559C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8" name="Google Shape;98;p15"/>
          <p:cNvCxnSpPr/>
          <p:nvPr/>
        </p:nvCxnSpPr>
        <p:spPr>
          <a:xfrm>
            <a:off x="5972800" y="3969667"/>
            <a:ext cx="0" cy="1766000"/>
          </a:xfrm>
          <a:prstGeom prst="straightConnector1">
            <a:avLst/>
          </a:prstGeom>
          <a:noFill/>
          <a:ln w="19050" cap="flat" cmpd="sng">
            <a:solidFill>
              <a:srgbClr val="14559C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9" name="Google Shape;99;p15"/>
          <p:cNvSpPr txBox="1"/>
          <p:nvPr/>
        </p:nvSpPr>
        <p:spPr>
          <a:xfrm>
            <a:off x="5972800" y="4700652"/>
            <a:ext cx="2039600" cy="116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>
              <a:lnSpc>
                <a:spcPct val="106999"/>
              </a:lnSpc>
            </a:pPr>
            <a:r>
              <a:rPr lang="es" sz="1467" b="1" dirty="0">
                <a:solidFill>
                  <a:schemeClr val="accent4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Número de beneficiarios</a:t>
            </a:r>
            <a:endParaRPr sz="1467" b="1" dirty="0">
              <a:solidFill>
                <a:schemeClr val="accent4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>
              <a:spcBef>
                <a:spcPts val="1467"/>
              </a:spcBef>
            </a:pPr>
            <a:endParaRPr sz="2400" dirty="0">
              <a:solidFill>
                <a:schemeClr val="dk2"/>
              </a:solidFill>
            </a:endParaRPr>
          </a:p>
        </p:txBody>
      </p:sp>
      <p:grpSp>
        <p:nvGrpSpPr>
          <p:cNvPr id="100" name="Google Shape;100;p15"/>
          <p:cNvGrpSpPr/>
          <p:nvPr/>
        </p:nvGrpSpPr>
        <p:grpSpPr>
          <a:xfrm>
            <a:off x="4562181" y="3953633"/>
            <a:ext cx="444000" cy="656614"/>
            <a:chOff x="1481100" y="1002000"/>
            <a:chExt cx="333000" cy="492461"/>
          </a:xfrm>
        </p:grpSpPr>
        <p:sp>
          <p:nvSpPr>
            <p:cNvPr id="101" name="Google Shape;101;p15"/>
            <p:cNvSpPr/>
            <p:nvPr/>
          </p:nvSpPr>
          <p:spPr>
            <a:xfrm>
              <a:off x="1501050" y="1101750"/>
              <a:ext cx="293100" cy="293100"/>
            </a:xfrm>
            <a:prstGeom prst="ellipse">
              <a:avLst/>
            </a:prstGeom>
            <a:solidFill>
              <a:srgbClr val="14559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/>
              <a:endParaRPr sz="2400"/>
            </a:p>
          </p:txBody>
        </p:sp>
        <p:sp>
          <p:nvSpPr>
            <p:cNvPr id="102" name="Google Shape;102;p15"/>
            <p:cNvSpPr txBox="1"/>
            <p:nvPr/>
          </p:nvSpPr>
          <p:spPr>
            <a:xfrm>
              <a:off x="1481100" y="1002000"/>
              <a:ext cx="333000" cy="49246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spAutoFit/>
            </a:bodyPr>
            <a:lstStyle/>
            <a:p>
              <a:pPr algn="ctr"/>
              <a:r>
                <a:rPr lang="es" sz="2667" b="1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6</a:t>
              </a:r>
              <a:endParaRPr sz="2667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cxnSp>
        <p:nvCxnSpPr>
          <p:cNvPr id="103" name="Google Shape;103;p15"/>
          <p:cNvCxnSpPr/>
          <p:nvPr/>
        </p:nvCxnSpPr>
        <p:spPr>
          <a:xfrm>
            <a:off x="8226000" y="3907967"/>
            <a:ext cx="0" cy="1766000"/>
          </a:xfrm>
          <a:prstGeom prst="straightConnector1">
            <a:avLst/>
          </a:prstGeom>
          <a:noFill/>
          <a:ln w="19050" cap="flat" cmpd="sng">
            <a:solidFill>
              <a:srgbClr val="14559C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4" name="Google Shape;104;p15"/>
          <p:cNvSpPr txBox="1"/>
          <p:nvPr/>
        </p:nvSpPr>
        <p:spPr>
          <a:xfrm>
            <a:off x="8495900" y="4533367"/>
            <a:ext cx="2039600" cy="116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>
              <a:lnSpc>
                <a:spcPct val="106999"/>
              </a:lnSpc>
            </a:pPr>
            <a:r>
              <a:rPr lang="es" sz="1467" b="1" dirty="0">
                <a:solidFill>
                  <a:schemeClr val="accent4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Número de la(s) empresa, organización, comunidad y/o otras aliadas </a:t>
            </a:r>
            <a:r>
              <a:rPr lang="es" sz="1467" b="1" dirty="0">
                <a:solidFill>
                  <a:schemeClr val="accent4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a la actividad</a:t>
            </a:r>
            <a:endParaRPr sz="1467" b="1" dirty="0">
              <a:solidFill>
                <a:srgbClr val="FF9900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>
              <a:spcBef>
                <a:spcPts val="1467"/>
              </a:spcBef>
            </a:pPr>
            <a:endParaRPr sz="2400" dirty="0">
              <a:solidFill>
                <a:schemeClr val="dk2"/>
              </a:solidFill>
            </a:endParaRPr>
          </a:p>
        </p:txBody>
      </p:sp>
      <p:grpSp>
        <p:nvGrpSpPr>
          <p:cNvPr id="105" name="Google Shape;105;p15"/>
          <p:cNvGrpSpPr/>
          <p:nvPr/>
        </p:nvGrpSpPr>
        <p:grpSpPr>
          <a:xfrm>
            <a:off x="6606333" y="3985068"/>
            <a:ext cx="444000" cy="656614"/>
            <a:chOff x="1481100" y="1002000"/>
            <a:chExt cx="333000" cy="492461"/>
          </a:xfrm>
        </p:grpSpPr>
        <p:sp>
          <p:nvSpPr>
            <p:cNvPr id="106" name="Google Shape;106;p15"/>
            <p:cNvSpPr/>
            <p:nvPr/>
          </p:nvSpPr>
          <p:spPr>
            <a:xfrm>
              <a:off x="1501050" y="1101750"/>
              <a:ext cx="293100" cy="293100"/>
            </a:xfrm>
            <a:prstGeom prst="ellipse">
              <a:avLst/>
            </a:prstGeom>
            <a:solidFill>
              <a:srgbClr val="14559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/>
              <a:endParaRPr sz="2400"/>
            </a:p>
          </p:txBody>
        </p:sp>
        <p:sp>
          <p:nvSpPr>
            <p:cNvPr id="107" name="Google Shape;107;p15"/>
            <p:cNvSpPr txBox="1"/>
            <p:nvPr/>
          </p:nvSpPr>
          <p:spPr>
            <a:xfrm>
              <a:off x="1481100" y="1002000"/>
              <a:ext cx="333000" cy="49246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spAutoFit/>
            </a:bodyPr>
            <a:lstStyle/>
            <a:p>
              <a:pPr algn="ctr"/>
              <a:r>
                <a:rPr lang="es" sz="2667" b="1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7</a:t>
              </a:r>
              <a:endParaRPr sz="2667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0" name="Google Shape;89;p15"/>
          <p:cNvGrpSpPr/>
          <p:nvPr/>
        </p:nvGrpSpPr>
        <p:grpSpPr>
          <a:xfrm>
            <a:off x="9124363" y="3883668"/>
            <a:ext cx="444000" cy="656614"/>
            <a:chOff x="1481100" y="1002000"/>
            <a:chExt cx="333000" cy="492461"/>
          </a:xfrm>
        </p:grpSpPr>
        <p:sp>
          <p:nvSpPr>
            <p:cNvPr id="41" name="Google Shape;90;p15"/>
            <p:cNvSpPr/>
            <p:nvPr/>
          </p:nvSpPr>
          <p:spPr>
            <a:xfrm>
              <a:off x="1501050" y="1101750"/>
              <a:ext cx="293100" cy="293100"/>
            </a:xfrm>
            <a:prstGeom prst="ellipse">
              <a:avLst/>
            </a:prstGeom>
            <a:solidFill>
              <a:srgbClr val="14559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/>
              <a:endParaRPr sz="2400"/>
            </a:p>
          </p:txBody>
        </p:sp>
        <p:sp>
          <p:nvSpPr>
            <p:cNvPr id="42" name="Google Shape;91;p15"/>
            <p:cNvSpPr txBox="1"/>
            <p:nvPr/>
          </p:nvSpPr>
          <p:spPr>
            <a:xfrm>
              <a:off x="1481100" y="1002000"/>
              <a:ext cx="333000" cy="49246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spAutoFit/>
            </a:bodyPr>
            <a:lstStyle/>
            <a:p>
              <a:pPr algn="ctr"/>
              <a:r>
                <a:rPr lang="es" sz="2667" b="1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8</a:t>
              </a:r>
              <a:endParaRPr sz="2667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" name="Rectángulo 1"/>
          <p:cNvSpPr/>
          <p:nvPr/>
        </p:nvSpPr>
        <p:spPr>
          <a:xfrm>
            <a:off x="1504694" y="2088967"/>
            <a:ext cx="2057572" cy="1058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06999"/>
              </a:lnSpc>
            </a:pPr>
            <a:r>
              <a:rPr lang="es-CO" sz="1467" b="1" dirty="0">
                <a:solidFill>
                  <a:srgbClr val="FF99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Número de </a:t>
            </a:r>
            <a:r>
              <a:rPr lang="es-CO" sz="1467" b="1" dirty="0">
                <a:solidFill>
                  <a:srgbClr val="FF99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actividades complementarias de proyección social realizadas</a:t>
            </a:r>
            <a:endParaRPr lang="es-CO" sz="2400" dirty="0">
              <a:solidFill>
                <a:schemeClr val="dk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961557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89</Words>
  <Application>Microsoft Office PowerPoint</Application>
  <PresentationFormat>Panorámica</PresentationFormat>
  <Paragraphs>17</Paragraphs>
  <Slides>1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Desarrollo Social Vice</dc:creator>
  <cp:lastModifiedBy>Desarrollo Social Vice</cp:lastModifiedBy>
  <cp:revision>1</cp:revision>
  <dcterms:created xsi:type="dcterms:W3CDTF">2024-04-01T21:01:42Z</dcterms:created>
  <dcterms:modified xsi:type="dcterms:W3CDTF">2024-04-01T21:02:08Z</dcterms:modified>
</cp:coreProperties>
</file>