
<file path=[Content_Types].xml><?xml version="1.0" encoding="utf-8"?>
<Types xmlns="http://schemas.openxmlformats.org/package/2006/content-types">
  <Default Extension="jfif" ContentType="image/j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9"/>
  </p:notesMasterIdLst>
  <p:sldIdLst>
    <p:sldId id="260" r:id="rId2"/>
    <p:sldId id="262" r:id="rId3"/>
    <p:sldId id="279" r:id="rId4"/>
    <p:sldId id="261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90" r:id="rId14"/>
    <p:sldId id="289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1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1" r:id="rId36"/>
    <p:sldId id="312" r:id="rId37"/>
    <p:sldId id="313" r:id="rId38"/>
    <p:sldId id="314" r:id="rId39"/>
    <p:sldId id="315" r:id="rId40"/>
    <p:sldId id="317" r:id="rId41"/>
    <p:sldId id="319" r:id="rId42"/>
    <p:sldId id="320" r:id="rId43"/>
    <p:sldId id="321" r:id="rId44"/>
    <p:sldId id="322" r:id="rId45"/>
    <p:sldId id="323" r:id="rId46"/>
    <p:sldId id="324" r:id="rId47"/>
    <p:sldId id="259" r:id="rId4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09" autoAdjust="0"/>
    <p:restoredTop sz="96336"/>
  </p:normalViewPr>
  <p:slideViewPr>
    <p:cSldViewPr snapToGrid="0">
      <p:cViewPr varScale="1">
        <p:scale>
          <a:sx n="83" d="100"/>
          <a:sy n="83" d="100"/>
        </p:scale>
        <p:origin x="27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MAIRA%20NOVA\2024\INFORME%20TRIMESTRAL%20PQRSF\pqrsf%20trimestre%204%202024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# De Incidencias PQRSF</a:t>
            </a:r>
            <a:endParaRPr lang="es-CO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Hoja1!$B$5</c:f>
              <c:strCache>
                <c:ptCount val="1"/>
                <c:pt idx="0">
                  <c:v>N° Incidencias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Hoja1!$A$6:$A$16</c:f>
              <c:strCache>
                <c:ptCount val="11"/>
                <c:pt idx="1">
                  <c:v>Atención al Estudiante</c:v>
                </c:pt>
                <c:pt idx="2">
                  <c:v>Biblioteca</c:v>
                </c:pt>
                <c:pt idx="3">
                  <c:v>Crédito y Cartera </c:v>
                </c:pt>
                <c:pt idx="4">
                  <c:v>Gestión Administrativa</c:v>
                </c:pt>
                <c:pt idx="5">
                  <c:v>Logística</c:v>
                </c:pt>
                <c:pt idx="6">
                  <c:v>Planta Física </c:v>
                </c:pt>
                <c:pt idx="7">
                  <c:v>Registro y Control Académico</c:v>
                </c:pt>
                <c:pt idx="8">
                  <c:v>SGC VAF</c:v>
                </c:pt>
                <c:pt idx="9">
                  <c:v>Talento Humano </c:v>
                </c:pt>
                <c:pt idx="10">
                  <c:v>Tesorería</c:v>
                </c:pt>
              </c:strCache>
            </c:strRef>
          </c:cat>
          <c:val>
            <c:numRef>
              <c:f>Hoja1!$B$6:$B$16</c:f>
              <c:numCache>
                <c:formatCode>General</c:formatCode>
                <c:ptCount val="11"/>
                <c:pt idx="1">
                  <c:v>25</c:v>
                </c:pt>
                <c:pt idx="2">
                  <c:v>1</c:v>
                </c:pt>
                <c:pt idx="3">
                  <c:v>10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  <c:pt idx="7">
                  <c:v>7</c:v>
                </c:pt>
                <c:pt idx="8">
                  <c:v>3</c:v>
                </c:pt>
                <c:pt idx="9">
                  <c:v>8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4E-49BF-9E36-DBE141FE3B3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247157664"/>
        <c:axId val="1247158080"/>
      </c:barChart>
      <c:catAx>
        <c:axId val="124715766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Proceso y/o subproceso SGC-VAF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47158080"/>
        <c:crosses val="autoZero"/>
        <c:auto val="1"/>
        <c:lblAlgn val="ctr"/>
        <c:lblOffset val="100"/>
        <c:noMultiLvlLbl val="0"/>
      </c:catAx>
      <c:valAx>
        <c:axId val="12471580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# de incidencias por proceso y/o subproceso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4715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>
                <a:effectLst/>
              </a:rPr>
              <a:t># De Incidencias PQRSF</a:t>
            </a:r>
            <a:endParaRPr lang="es-CO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Hoja1!$D$7:$D$12</c:f>
              <c:strCache>
                <c:ptCount val="6"/>
                <c:pt idx="0">
                  <c:v>Bienestar Institucional</c:v>
                </c:pt>
                <c:pt idx="1">
                  <c:v>Centro de Conciliación</c:v>
                </c:pt>
                <c:pt idx="2">
                  <c:v>CVUDES</c:v>
                </c:pt>
                <c:pt idx="3">
                  <c:v>Secretaría General</c:v>
                </c:pt>
                <c:pt idx="4">
                  <c:v>Sin asignación</c:v>
                </c:pt>
                <c:pt idx="5">
                  <c:v>Fuera del alcance del SGC-VAF</c:v>
                </c:pt>
              </c:strCache>
            </c:strRef>
          </c:cat>
          <c:val>
            <c:numRef>
              <c:f>Hoja1!$E$7:$E$12</c:f>
              <c:numCache>
                <c:formatCode>General</c:formatCode>
                <c:ptCount val="6"/>
                <c:pt idx="0">
                  <c:v>1</c:v>
                </c:pt>
                <c:pt idx="1">
                  <c:v>14</c:v>
                </c:pt>
                <c:pt idx="2">
                  <c:v>13</c:v>
                </c:pt>
                <c:pt idx="3">
                  <c:v>1</c:v>
                </c:pt>
                <c:pt idx="4">
                  <c:v>5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01-4BC1-B26E-C10D6B3577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307681200"/>
        <c:axId val="1307682864"/>
      </c:barChart>
      <c:catAx>
        <c:axId val="130768120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Otros proceso y/o subproceso, incidencias fuera del alcance del SGC-VAF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07682864"/>
        <c:crosses val="autoZero"/>
        <c:auto val="1"/>
        <c:lblAlgn val="ctr"/>
        <c:lblOffset val="100"/>
        <c:noMultiLvlLbl val="0"/>
      </c:catAx>
      <c:valAx>
        <c:axId val="13076828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# de incidencias por proceso y/o subproceso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07681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600" b="1" i="0" baseline="0">
                <a:effectLst/>
              </a:rPr>
              <a:t>Registro de PQRS</a:t>
            </a:r>
            <a:endParaRPr lang="es-CO" sz="16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2F4-4FB0-A979-AA640159320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2F4-4FB0-A979-AA640159320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2F4-4FB0-A979-AA640159320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2F4-4FB0-A979-AA64015932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Hoja1!$A$23:$A$27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Hoja1!$C$23:$C$27</c:f>
              <c:numCache>
                <c:formatCode>General</c:formatCode>
                <c:ptCount val="5"/>
                <c:pt idx="0">
                  <c:v>18</c:v>
                </c:pt>
                <c:pt idx="1">
                  <c:v>52</c:v>
                </c:pt>
                <c:pt idx="2">
                  <c:v>17</c:v>
                </c:pt>
                <c:pt idx="3">
                  <c:v>6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2F4-4FB0-A979-AA640159320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47161824"/>
        <c:axId val="1247157248"/>
      </c:barChart>
      <c:catAx>
        <c:axId val="1247161824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Tipo de incidencia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crossAx val="1247157248"/>
        <c:crosses val="autoZero"/>
        <c:auto val="1"/>
        <c:lblAlgn val="ctr"/>
        <c:lblOffset val="100"/>
        <c:noMultiLvlLbl val="0"/>
      </c:catAx>
      <c:valAx>
        <c:axId val="124715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N° de incidencias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4716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600" b="1" i="0" baseline="0">
                <a:effectLst/>
              </a:rPr>
              <a:t>Incidencias presentadas por campus</a:t>
            </a:r>
            <a:endParaRPr lang="es-CO" sz="16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Hoja1!$B$31</c:f>
              <c:strCache>
                <c:ptCount val="1"/>
                <c:pt idx="0">
                  <c:v>BUC N° de Incidencias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Hoja1!$A$32:$A$36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Hoja1!$B$32:$B$36</c:f>
              <c:numCache>
                <c:formatCode>General</c:formatCode>
                <c:ptCount val="5"/>
                <c:pt idx="0">
                  <c:v>17</c:v>
                </c:pt>
                <c:pt idx="1">
                  <c:v>35</c:v>
                </c:pt>
                <c:pt idx="2">
                  <c:v>8</c:v>
                </c:pt>
                <c:pt idx="3">
                  <c:v>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3D-4FA2-876E-14C23A8A2D9F}"/>
            </c:ext>
          </c:extLst>
        </c:ser>
        <c:ser>
          <c:idx val="1"/>
          <c:order val="1"/>
          <c:tx>
            <c:strRef>
              <c:f>Hoja1!$C$31</c:f>
              <c:strCache>
                <c:ptCount val="1"/>
                <c:pt idx="0">
                  <c:v>CUC N° de Incidencias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Hoja1!$A$32:$A$36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Hoja1!$C$32:$C$36</c:f>
              <c:numCache>
                <c:formatCode>General</c:formatCode>
                <c:ptCount val="5"/>
                <c:pt idx="0">
                  <c:v>0</c:v>
                </c:pt>
                <c:pt idx="1">
                  <c:v>10</c:v>
                </c:pt>
                <c:pt idx="2">
                  <c:v>4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3D-4FA2-876E-14C23A8A2D9F}"/>
            </c:ext>
          </c:extLst>
        </c:ser>
        <c:ser>
          <c:idx val="2"/>
          <c:order val="2"/>
          <c:tx>
            <c:strRef>
              <c:f>Hoja1!$D$31</c:f>
              <c:strCache>
                <c:ptCount val="1"/>
                <c:pt idx="0">
                  <c:v>VAL N° de Incidencias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Hoja1!$A$32:$A$36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Hoja1!$D$32:$D$36</c:f>
              <c:numCache>
                <c:formatCode>General</c:formatCode>
                <c:ptCount val="5"/>
                <c:pt idx="0">
                  <c:v>1</c:v>
                </c:pt>
                <c:pt idx="1">
                  <c:v>7</c:v>
                </c:pt>
                <c:pt idx="2">
                  <c:v>5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3D-4FA2-876E-14C23A8A2D9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316709536"/>
        <c:axId val="1316711616"/>
      </c:barChart>
      <c:catAx>
        <c:axId val="13167095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Tipo de incidencia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16711616"/>
        <c:crosses val="autoZero"/>
        <c:auto val="1"/>
        <c:lblAlgn val="ctr"/>
        <c:lblOffset val="100"/>
        <c:noMultiLvlLbl val="0"/>
      </c:catAx>
      <c:valAx>
        <c:axId val="131671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N° de incidencias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1670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600" b="1" i="0" baseline="0">
                <a:effectLst/>
              </a:rPr>
              <a:t>% de participación por campus</a:t>
            </a:r>
            <a:endParaRPr lang="es-CO" sz="16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Hoja1!$B$43</c:f>
              <c:strCache>
                <c:ptCount val="1"/>
                <c:pt idx="0">
                  <c:v>BUC N° de Incidencias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Hoja1!$A$44:$A$48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Hoja1!$B$44:$B$48</c:f>
              <c:numCache>
                <c:formatCode>0.00%</c:formatCode>
                <c:ptCount val="5"/>
                <c:pt idx="0">
                  <c:v>0.18085106382978725</c:v>
                </c:pt>
                <c:pt idx="1">
                  <c:v>0.37234042553191488</c:v>
                </c:pt>
                <c:pt idx="2">
                  <c:v>8.5106382978723402E-2</c:v>
                </c:pt>
                <c:pt idx="3">
                  <c:v>4.2553191489361701E-2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D5-41E9-AE6D-9E9169EBA043}"/>
            </c:ext>
          </c:extLst>
        </c:ser>
        <c:ser>
          <c:idx val="1"/>
          <c:order val="1"/>
          <c:tx>
            <c:strRef>
              <c:f>Hoja1!$C$43</c:f>
              <c:strCache>
                <c:ptCount val="1"/>
                <c:pt idx="0">
                  <c:v>CUC N° de Incidencias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Hoja1!$A$44:$A$48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Hoja1!$C$44:$C$48</c:f>
              <c:numCache>
                <c:formatCode>0.00%</c:formatCode>
                <c:ptCount val="5"/>
                <c:pt idx="0">
                  <c:v>0</c:v>
                </c:pt>
                <c:pt idx="1">
                  <c:v>0.10638297872340426</c:v>
                </c:pt>
                <c:pt idx="2">
                  <c:v>4.2553191489361701E-2</c:v>
                </c:pt>
                <c:pt idx="3">
                  <c:v>0</c:v>
                </c:pt>
                <c:pt idx="4">
                  <c:v>1.0638297872340425E-2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D5-41E9-AE6D-9E9169EBA043}"/>
            </c:ext>
          </c:extLst>
        </c:ser>
        <c:ser>
          <c:idx val="2"/>
          <c:order val="2"/>
          <c:tx>
            <c:strRef>
              <c:f>Hoja1!$D$43</c:f>
              <c:strCache>
                <c:ptCount val="1"/>
                <c:pt idx="0">
                  <c:v>VAL N° de Incidencias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Hoja1!$A$44:$A$48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Hoja1!$D$44:$D$48</c:f>
              <c:numCache>
                <c:formatCode>0.00%</c:formatCode>
                <c:ptCount val="5"/>
                <c:pt idx="0">
                  <c:v>1.0638297872340425E-2</c:v>
                </c:pt>
                <c:pt idx="1">
                  <c:v>7.4468085106382975E-2</c:v>
                </c:pt>
                <c:pt idx="2">
                  <c:v>5.3191489361702128E-2</c:v>
                </c:pt>
                <c:pt idx="3">
                  <c:v>2.1276595744680851E-2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D5-41E9-AE6D-9E9169EBA043}"/>
            </c:ext>
          </c:extLst>
        </c:ser>
        <c:ser>
          <c:idx val="3"/>
          <c:order val="3"/>
          <c:tx>
            <c:strRef>
              <c:f>Hoja1!$E$43</c:f>
              <c:strCache>
                <c:ptCount val="1"/>
                <c:pt idx="0">
                  <c:v>Total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Hoja1!$A$44:$A$48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Hoja1!$E$44:$E$48</c:f>
              <c:numCache>
                <c:formatCode>0.00%</c:formatCode>
                <c:ptCount val="5"/>
                <c:pt idx="0">
                  <c:v>0.19148936170212766</c:v>
                </c:pt>
                <c:pt idx="1">
                  <c:v>0.55319148936170204</c:v>
                </c:pt>
                <c:pt idx="2">
                  <c:v>0.18085106382978722</c:v>
                </c:pt>
                <c:pt idx="3">
                  <c:v>6.3829787234042548E-2</c:v>
                </c:pt>
                <c:pt idx="4">
                  <c:v>1.0638297872340425E-2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D5-41E9-AE6D-9E9169EBA0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316693728"/>
        <c:axId val="1316708288"/>
      </c:barChart>
      <c:catAx>
        <c:axId val="13166937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Tipo de incidencia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16708288"/>
        <c:crosses val="autoZero"/>
        <c:auto val="1"/>
        <c:lblAlgn val="ctr"/>
        <c:lblOffset val="100"/>
        <c:noMultiLvlLbl val="0"/>
      </c:catAx>
      <c:valAx>
        <c:axId val="131670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% de participación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1669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Hoja1!$C$59</c:f>
              <c:strCache>
                <c:ptCount val="1"/>
                <c:pt idx="0">
                  <c:v>N° de incidencias presentadas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Hoja1!$B$60:$B$65</c:f>
              <c:strCache>
                <c:ptCount val="6"/>
                <c:pt idx="0">
                  <c:v>Estudiante</c:v>
                </c:pt>
                <c:pt idx="1">
                  <c:v>Funcionario UDES</c:v>
                </c:pt>
                <c:pt idx="2">
                  <c:v>Egresado</c:v>
                </c:pt>
                <c:pt idx="3">
                  <c:v>Externo</c:v>
                </c:pt>
                <c:pt idx="4">
                  <c:v>Proveedor</c:v>
                </c:pt>
                <c:pt idx="5">
                  <c:v>Otros</c:v>
                </c:pt>
              </c:strCache>
            </c:strRef>
          </c:cat>
          <c:val>
            <c:numRef>
              <c:f>Hoja1!$C$60:$C$65</c:f>
              <c:numCache>
                <c:formatCode>General</c:formatCode>
                <c:ptCount val="6"/>
                <c:pt idx="0">
                  <c:v>44</c:v>
                </c:pt>
                <c:pt idx="1">
                  <c:v>10</c:v>
                </c:pt>
                <c:pt idx="2">
                  <c:v>22</c:v>
                </c:pt>
                <c:pt idx="3">
                  <c:v>6</c:v>
                </c:pt>
                <c:pt idx="4">
                  <c:v>0</c:v>
                </c:pt>
                <c:pt idx="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59-462C-9F6C-1572C60FB1E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316712448"/>
        <c:axId val="1316699136"/>
      </c:barChart>
      <c:catAx>
        <c:axId val="13167124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Tipo de rol que cumple en la institución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16699136"/>
        <c:crosses val="autoZero"/>
        <c:auto val="1"/>
        <c:lblAlgn val="ctr"/>
        <c:lblOffset val="100"/>
        <c:noMultiLvlLbl val="0"/>
      </c:catAx>
      <c:valAx>
        <c:axId val="131669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N° de incidencias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16712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Hoja1!$C$73</c:f>
              <c:strCache>
                <c:ptCount val="1"/>
                <c:pt idx="0">
                  <c:v>N° de incidencias presentadas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Hoja1!$B$74:$B$82</c:f>
              <c:strCache>
                <c:ptCount val="9"/>
                <c:pt idx="0">
                  <c:v>Académicos</c:v>
                </c:pt>
                <c:pt idx="1">
                  <c:v>Administrativos</c:v>
                </c:pt>
                <c:pt idx="2">
                  <c:v>Consultoría</c:v>
                </c:pt>
                <c:pt idx="3">
                  <c:v>Infraestructura</c:v>
                </c:pt>
                <c:pt idx="4">
                  <c:v>Institucionales</c:v>
                </c:pt>
                <c:pt idx="5">
                  <c:v>Jurídico y Legal</c:v>
                </c:pt>
                <c:pt idx="6">
                  <c:v>Tecnológicos</c:v>
                </c:pt>
                <c:pt idx="7">
                  <c:v>Otro</c:v>
                </c:pt>
                <c:pt idx="8">
                  <c:v>Centro de Conciliación</c:v>
                </c:pt>
              </c:strCache>
            </c:strRef>
          </c:cat>
          <c:val>
            <c:numRef>
              <c:f>Hoja1!$C$74:$C$82</c:f>
              <c:numCache>
                <c:formatCode>General</c:formatCode>
                <c:ptCount val="9"/>
                <c:pt idx="0">
                  <c:v>35</c:v>
                </c:pt>
                <c:pt idx="1">
                  <c:v>28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13</c:v>
                </c:pt>
                <c:pt idx="8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07-4DAD-95FA-D7956BCF343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48519600"/>
        <c:axId val="1248514192"/>
      </c:barChart>
      <c:catAx>
        <c:axId val="12485196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Tipos de solicitudes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48514192"/>
        <c:crosses val="autoZero"/>
        <c:auto val="1"/>
        <c:lblAlgn val="ctr"/>
        <c:lblOffset val="100"/>
        <c:noMultiLvlLbl val="0"/>
      </c:catAx>
      <c:valAx>
        <c:axId val="124851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N° de incidencias presentadas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48519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600" b="1" i="0" u="none" strike="noStrike" baseline="0">
                <a:effectLst/>
              </a:rPr>
              <a:t>80/20</a:t>
            </a:r>
            <a:endParaRPr lang="es-CO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Hoja1!$H$163</c:f>
              <c:strCache>
                <c:ptCount val="1"/>
                <c:pt idx="0">
                  <c:v>% Participación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Hoja1!$I$162:$J$162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Hoja1!$I$163:$J$163</c:f>
              <c:numCache>
                <c:formatCode>0.00%</c:formatCode>
                <c:ptCount val="2"/>
                <c:pt idx="0">
                  <c:v>0.52500000000000002</c:v>
                </c:pt>
                <c:pt idx="1">
                  <c:v>0.47499999999999998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97-45D8-A976-552E9A974B22}"/>
            </c:ext>
          </c:extLst>
        </c:ser>
        <c:ser>
          <c:idx val="1"/>
          <c:order val="1"/>
          <c:tx>
            <c:strRef>
              <c:f>Hoja1!$H$164</c:f>
              <c:strCache>
                <c:ptCount val="1"/>
                <c:pt idx="0">
                  <c:v>Pareto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Hoja1!$I$162:$J$162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Hoja1!$I$164:$J$164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97-45D8-A976-552E9A974B2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316713696"/>
        <c:axId val="1316718272"/>
      </c:barChart>
      <c:catAx>
        <c:axId val="13167136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A - B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16718272"/>
        <c:crosses val="autoZero"/>
        <c:auto val="1"/>
        <c:lblAlgn val="ctr"/>
        <c:lblOffset val="100"/>
        <c:noMultiLvlLbl val="0"/>
      </c:catAx>
      <c:valAx>
        <c:axId val="131671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% de participación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16713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600" b="1" i="0" baseline="0">
                <a:effectLst/>
              </a:rPr>
              <a:t>Estado de las PQRSF recibidas</a:t>
            </a:r>
            <a:endParaRPr lang="es-CO" sz="1600" b="1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3C7-47B8-8202-A8D908E1B60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3C7-47B8-8202-A8D908E1B60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3C7-47B8-8202-A8D908E1B60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3C7-47B8-8202-A8D908E1B6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Hoja2!$A$2:$A$6</c:f>
              <c:strCache>
                <c:ptCount val="5"/>
                <c:pt idx="0">
                  <c:v>01-Generada</c:v>
                </c:pt>
                <c:pt idx="1">
                  <c:v>02-Asignada</c:v>
                </c:pt>
                <c:pt idx="2">
                  <c:v>03-En Trámite</c:v>
                </c:pt>
                <c:pt idx="3">
                  <c:v>04-Cerrada</c:v>
                </c:pt>
                <c:pt idx="4">
                  <c:v>07- No Aplica</c:v>
                </c:pt>
              </c:strCache>
            </c:strRef>
          </c:cat>
          <c:val>
            <c:numRef>
              <c:f>Hoja2!$B$2:$B$6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0</c:v>
                </c:pt>
                <c:pt idx="3">
                  <c:v>85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3C7-47B8-8202-A8D908E1B60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48521264"/>
        <c:axId val="1248515856"/>
      </c:barChart>
      <c:catAx>
        <c:axId val="1248521264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Estado de las incidencias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crossAx val="1248515856"/>
        <c:crosses val="autoZero"/>
        <c:auto val="1"/>
        <c:lblAlgn val="ctr"/>
        <c:lblOffset val="100"/>
        <c:noMultiLvlLbl val="0"/>
      </c:catAx>
      <c:valAx>
        <c:axId val="124851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N° de incidencias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4852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600" b="1" i="0" baseline="0">
                <a:effectLst/>
              </a:rPr>
              <a:t>Incidencias pendientes por cerrar</a:t>
            </a:r>
            <a:endParaRPr lang="es-CO" sz="1600" b="1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12B-4553-A079-4D45852F7F3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Hoja2!$A$2:$A$4</c:f>
              <c:strCache>
                <c:ptCount val="3"/>
                <c:pt idx="0">
                  <c:v>01-Generada</c:v>
                </c:pt>
                <c:pt idx="1">
                  <c:v>02-Asignada</c:v>
                </c:pt>
                <c:pt idx="2">
                  <c:v>03-En Trámite</c:v>
                </c:pt>
              </c:strCache>
            </c:strRef>
          </c:cat>
          <c:val>
            <c:numRef>
              <c:f>Hoja2!$B$2:$B$4</c:f>
              <c:numCache>
                <c:formatCode>General</c:formatCode>
                <c:ptCount val="3"/>
                <c:pt idx="0">
                  <c:v>5</c:v>
                </c:pt>
                <c:pt idx="1">
                  <c:v>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2B-4553-A079-4D45852F7F3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316699968"/>
        <c:axId val="1316704544"/>
      </c:barChart>
      <c:catAx>
        <c:axId val="13166999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Estado de incidencia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16704544"/>
        <c:crosses val="autoZero"/>
        <c:auto val="1"/>
        <c:lblAlgn val="ctr"/>
        <c:lblOffset val="100"/>
        <c:noMultiLvlLbl val="0"/>
      </c:catAx>
      <c:valAx>
        <c:axId val="131670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N° de incidencias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16699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80/20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Hoja2!$M$53</c:f>
              <c:strCache>
                <c:ptCount val="1"/>
                <c:pt idx="0">
                  <c:v>% Participación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Hoja2!$N$52:$O$52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Hoja2!$N$53:$O$53</c:f>
              <c:numCache>
                <c:formatCode>0.00%</c:formatCode>
                <c:ptCount val="2"/>
                <c:pt idx="0">
                  <c:v>0.25</c:v>
                </c:pt>
                <c:pt idx="1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5D-42E5-AB19-C16013CCC59D}"/>
            </c:ext>
          </c:extLst>
        </c:ser>
        <c:ser>
          <c:idx val="1"/>
          <c:order val="1"/>
          <c:tx>
            <c:strRef>
              <c:f>Hoja2!$M$54</c:f>
              <c:strCache>
                <c:ptCount val="1"/>
                <c:pt idx="0">
                  <c:v>Pareto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Hoja2!$N$52:$O$52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Hoja2!$N$54:$O$54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5D-42E5-AB19-C16013CCC59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316704960"/>
        <c:axId val="1316708704"/>
      </c:barChart>
      <c:catAx>
        <c:axId val="13167049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A - B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16708704"/>
        <c:crosses val="autoZero"/>
        <c:auto val="1"/>
        <c:lblAlgn val="ctr"/>
        <c:lblOffset val="100"/>
        <c:noMultiLvlLbl val="0"/>
      </c:catAx>
      <c:valAx>
        <c:axId val="131670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% porcentaje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1670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600" b="0" i="0" baseline="0">
                <a:effectLst/>
              </a:rPr>
              <a:t>Comparación del cuarto trimestre del 2023 vs el </a:t>
            </a:r>
            <a:r>
              <a:rPr lang="es-CO" sz="1600" b="0" i="0" u="none" strike="noStrike" baseline="0">
                <a:effectLst/>
              </a:rPr>
              <a:t>cuarto</a:t>
            </a:r>
            <a:r>
              <a:rPr lang="es-CO" sz="1600" b="0" i="0" baseline="0">
                <a:effectLst/>
              </a:rPr>
              <a:t> trimestre del 2024</a:t>
            </a:r>
            <a:endParaRPr lang="es-CO" sz="16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Hoja2!$A$92</c:f>
              <c:strCache>
                <c:ptCount val="1"/>
                <c:pt idx="0">
                  <c:v>Cuarto trimestre PQRSF 2023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Hoja2!$B$91:$F$91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Hoja2!$B$92:$F$92</c:f>
              <c:numCache>
                <c:formatCode>General</c:formatCode>
                <c:ptCount val="5"/>
                <c:pt idx="0">
                  <c:v>4</c:v>
                </c:pt>
                <c:pt idx="1">
                  <c:v>26</c:v>
                </c:pt>
                <c:pt idx="2">
                  <c:v>40</c:v>
                </c:pt>
                <c:pt idx="3">
                  <c:v>16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A1-45AE-97A2-3D5E4AB079F8}"/>
            </c:ext>
          </c:extLst>
        </c:ser>
        <c:ser>
          <c:idx val="1"/>
          <c:order val="1"/>
          <c:tx>
            <c:strRef>
              <c:f>Hoja2!$A$93</c:f>
              <c:strCache>
                <c:ptCount val="1"/>
                <c:pt idx="0">
                  <c:v>Cuarto trimestre PQRSF 2024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Hoja2!$B$91:$F$91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Hoja2!$B$93:$F$93</c:f>
              <c:numCache>
                <c:formatCode>General</c:formatCode>
                <c:ptCount val="5"/>
                <c:pt idx="0">
                  <c:v>18</c:v>
                </c:pt>
                <c:pt idx="1">
                  <c:v>52</c:v>
                </c:pt>
                <c:pt idx="2">
                  <c:v>17</c:v>
                </c:pt>
                <c:pt idx="3">
                  <c:v>6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A1-45AE-97A2-3D5E4AB079F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060978144"/>
        <c:axId val="2060976896"/>
      </c:lineChart>
      <c:catAx>
        <c:axId val="20609781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Tipo de incidencias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60976896"/>
        <c:crosses val="autoZero"/>
        <c:auto val="1"/>
        <c:lblAlgn val="ctr"/>
        <c:lblOffset val="100"/>
        <c:noMultiLvlLbl val="0"/>
      </c:catAx>
      <c:valAx>
        <c:axId val="206097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N° de incidencias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6097814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s-CO" sz="1600" b="0" i="0" baseline="0" dirty="0">
                <a:effectLst/>
              </a:rPr>
              <a:t>Comparación del tercer trimestre del 2024 vs el cuarto trimestre del 2024</a:t>
            </a:r>
            <a:endParaRPr lang="es-CO" sz="1600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6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Hoja2!$A$105</c:f>
              <c:strCache>
                <c:ptCount val="1"/>
                <c:pt idx="0">
                  <c:v>Tercer trimestre PQRSF 2024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Hoja2!$B$104:$F$104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Hoja2!$B$105:$F$105</c:f>
              <c:numCache>
                <c:formatCode>General</c:formatCode>
                <c:ptCount val="5"/>
                <c:pt idx="0">
                  <c:v>87</c:v>
                </c:pt>
                <c:pt idx="1">
                  <c:v>168</c:v>
                </c:pt>
                <c:pt idx="2">
                  <c:v>49</c:v>
                </c:pt>
                <c:pt idx="3">
                  <c:v>6</c:v>
                </c:pt>
                <c:pt idx="4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EF-4AD8-8C74-222B4A583702}"/>
            </c:ext>
          </c:extLst>
        </c:ser>
        <c:ser>
          <c:idx val="1"/>
          <c:order val="1"/>
          <c:tx>
            <c:strRef>
              <c:f>Hoja2!$A$106</c:f>
              <c:strCache>
                <c:ptCount val="1"/>
                <c:pt idx="0">
                  <c:v>Cuarto trimestre PQRSF 2024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Hoja2!$B$104:$F$104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Hoja2!$B$106:$F$106</c:f>
              <c:numCache>
                <c:formatCode>General</c:formatCode>
                <c:ptCount val="5"/>
                <c:pt idx="0">
                  <c:v>18</c:v>
                </c:pt>
                <c:pt idx="1">
                  <c:v>52</c:v>
                </c:pt>
                <c:pt idx="2">
                  <c:v>17</c:v>
                </c:pt>
                <c:pt idx="3">
                  <c:v>6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EF-4AD8-8C74-222B4A58370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550364400"/>
        <c:axId val="550365232"/>
      </c:lineChart>
      <c:catAx>
        <c:axId val="5503644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Tipo de incidencias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50365232"/>
        <c:crosses val="autoZero"/>
        <c:auto val="1"/>
        <c:lblAlgn val="ctr"/>
        <c:lblOffset val="100"/>
        <c:noMultiLvlLbl val="0"/>
      </c:catAx>
      <c:valAx>
        <c:axId val="55036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N° de incidencias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503644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600" b="0" i="0" u="none" strike="noStrike" baseline="0">
                <a:effectLst/>
              </a:rPr>
              <a:t>PETICIONES</a:t>
            </a:r>
            <a:endParaRPr lang="es-CO" sz="16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Hoja3!$B$2:$B$3</c:f>
              <c:strCache>
                <c:ptCount val="2"/>
                <c:pt idx="0">
                  <c:v>PETICIONES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Hoja3!$A$4:$A$12</c:f>
              <c:strCache>
                <c:ptCount val="9"/>
                <c:pt idx="0">
                  <c:v>Atención al Estudiante</c:v>
                </c:pt>
                <c:pt idx="1">
                  <c:v>Crédito y Cartera </c:v>
                </c:pt>
                <c:pt idx="2">
                  <c:v>Registro y Control Académico</c:v>
                </c:pt>
                <c:pt idx="3">
                  <c:v>Talento Humano </c:v>
                </c:pt>
                <c:pt idx="4">
                  <c:v>Bienestar Institucional</c:v>
                </c:pt>
                <c:pt idx="5">
                  <c:v>Centro de Conciliación</c:v>
                </c:pt>
                <c:pt idx="6">
                  <c:v>CVUDES</c:v>
                </c:pt>
                <c:pt idx="7">
                  <c:v>Secretaría General</c:v>
                </c:pt>
                <c:pt idx="8">
                  <c:v>Sin asignación</c:v>
                </c:pt>
              </c:strCache>
            </c:strRef>
          </c:cat>
          <c:val>
            <c:numRef>
              <c:f>Hoja3!$B$4:$B$12</c:f>
              <c:numCache>
                <c:formatCode>General</c:formatCode>
                <c:ptCount val="9"/>
                <c:pt idx="0">
                  <c:v>11</c:v>
                </c:pt>
                <c:pt idx="1">
                  <c:v>6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9</c:v>
                </c:pt>
                <c:pt idx="7">
                  <c:v>1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BF-4AB8-B503-8C3F2FB54C11}"/>
            </c:ext>
          </c:extLst>
        </c:ser>
        <c:ser>
          <c:idx val="1"/>
          <c:order val="1"/>
          <c:tx>
            <c:strRef>
              <c:f>Hoja3!$C$2:$C$3</c:f>
              <c:strCache>
                <c:ptCount val="2"/>
                <c:pt idx="0">
                  <c:v>PETICIONES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Hoja3!$A$4:$A$12</c:f>
              <c:strCache>
                <c:ptCount val="9"/>
                <c:pt idx="0">
                  <c:v>Atención al Estudiante</c:v>
                </c:pt>
                <c:pt idx="1">
                  <c:v>Crédito y Cartera </c:v>
                </c:pt>
                <c:pt idx="2">
                  <c:v>Registro y Control Académico</c:v>
                </c:pt>
                <c:pt idx="3">
                  <c:v>Talento Humano </c:v>
                </c:pt>
                <c:pt idx="4">
                  <c:v>Bienestar Institucional</c:v>
                </c:pt>
                <c:pt idx="5">
                  <c:v>Centro de Conciliación</c:v>
                </c:pt>
                <c:pt idx="6">
                  <c:v>CVUDES</c:v>
                </c:pt>
                <c:pt idx="7">
                  <c:v>Secretaría General</c:v>
                </c:pt>
                <c:pt idx="8">
                  <c:v>Sin asignación</c:v>
                </c:pt>
              </c:strCache>
            </c:strRef>
          </c:cat>
          <c:val>
            <c:numRef>
              <c:f>Hoja3!$C$4:$C$12</c:f>
              <c:numCache>
                <c:formatCode>General</c:formatCode>
                <c:ptCount val="9"/>
                <c:pt idx="0">
                  <c:v>5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BF-4AB8-B503-8C3F2FB54C11}"/>
            </c:ext>
          </c:extLst>
        </c:ser>
        <c:ser>
          <c:idx val="2"/>
          <c:order val="2"/>
          <c:tx>
            <c:strRef>
              <c:f>Hoja3!$D$2:$D$3</c:f>
              <c:strCache>
                <c:ptCount val="2"/>
                <c:pt idx="0">
                  <c:v>PETICIONES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Hoja3!$A$4:$A$12</c:f>
              <c:strCache>
                <c:ptCount val="9"/>
                <c:pt idx="0">
                  <c:v>Atención al Estudiante</c:v>
                </c:pt>
                <c:pt idx="1">
                  <c:v>Crédito y Cartera </c:v>
                </c:pt>
                <c:pt idx="2">
                  <c:v>Registro y Control Académico</c:v>
                </c:pt>
                <c:pt idx="3">
                  <c:v>Talento Humano </c:v>
                </c:pt>
                <c:pt idx="4">
                  <c:v>Bienestar Institucional</c:v>
                </c:pt>
                <c:pt idx="5">
                  <c:v>Centro de Conciliación</c:v>
                </c:pt>
                <c:pt idx="6">
                  <c:v>CVUDES</c:v>
                </c:pt>
                <c:pt idx="7">
                  <c:v>Secretaría General</c:v>
                </c:pt>
                <c:pt idx="8">
                  <c:v>Sin asignación</c:v>
                </c:pt>
              </c:strCache>
            </c:strRef>
          </c:cat>
          <c:val>
            <c:numRef>
              <c:f>Hoja3!$D$4:$D$12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BF-4AB8-B503-8C3F2FB54C1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22017248"/>
        <c:axId val="622021408"/>
      </c:barChart>
      <c:catAx>
        <c:axId val="6220172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Procesos y/o subprocesos</a:t>
                </a:r>
                <a:endParaRPr lang="es-CO" sz="900" b="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22021408"/>
        <c:crosses val="autoZero"/>
        <c:auto val="1"/>
        <c:lblAlgn val="ctr"/>
        <c:lblOffset val="100"/>
        <c:noMultiLvlLbl val="0"/>
      </c:catAx>
      <c:valAx>
        <c:axId val="62202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N° de peticiones</a:t>
                </a:r>
                <a:endParaRPr lang="es-CO" sz="900" b="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2201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600" b="0" i="0" baseline="0">
                <a:effectLst/>
              </a:rPr>
              <a:t>QUEJAS</a:t>
            </a:r>
            <a:endParaRPr lang="es-CO" sz="16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Hoja3!$B$20:$B$21</c:f>
              <c:strCache>
                <c:ptCount val="2"/>
                <c:pt idx="0">
                  <c:v>QUEJAS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Hoja3!$A$22:$A$29</c:f>
              <c:strCache>
                <c:ptCount val="8"/>
                <c:pt idx="0">
                  <c:v>Atención al Estudiante</c:v>
                </c:pt>
                <c:pt idx="1">
                  <c:v>Crédito y Cartera </c:v>
                </c:pt>
                <c:pt idx="2">
                  <c:v>Gestión Administrativa</c:v>
                </c:pt>
                <c:pt idx="3">
                  <c:v>Logística</c:v>
                </c:pt>
                <c:pt idx="4">
                  <c:v>Planta Física </c:v>
                </c:pt>
                <c:pt idx="5">
                  <c:v>Talento Humano </c:v>
                </c:pt>
                <c:pt idx="6">
                  <c:v>Centro de Conciliación</c:v>
                </c:pt>
                <c:pt idx="7">
                  <c:v>CVUDES</c:v>
                </c:pt>
              </c:strCache>
            </c:strRef>
          </c:cat>
          <c:val>
            <c:numRef>
              <c:f>Hoja3!$B$22:$B$29</c:f>
              <c:numCache>
                <c:formatCode>General</c:formatCode>
                <c:ptCount val="8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F6-421E-927E-8DAE8BE19C62}"/>
            </c:ext>
          </c:extLst>
        </c:ser>
        <c:ser>
          <c:idx val="1"/>
          <c:order val="1"/>
          <c:tx>
            <c:strRef>
              <c:f>Hoja3!$C$20:$C$21</c:f>
              <c:strCache>
                <c:ptCount val="2"/>
                <c:pt idx="0">
                  <c:v>QUEJAS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Hoja3!$A$22:$A$29</c:f>
              <c:strCache>
                <c:ptCount val="8"/>
                <c:pt idx="0">
                  <c:v>Atención al Estudiante</c:v>
                </c:pt>
                <c:pt idx="1">
                  <c:v>Crédito y Cartera </c:v>
                </c:pt>
                <c:pt idx="2">
                  <c:v>Gestión Administrativa</c:v>
                </c:pt>
                <c:pt idx="3">
                  <c:v>Logística</c:v>
                </c:pt>
                <c:pt idx="4">
                  <c:v>Planta Física </c:v>
                </c:pt>
                <c:pt idx="5">
                  <c:v>Talento Humano </c:v>
                </c:pt>
                <c:pt idx="6">
                  <c:v>Centro de Conciliación</c:v>
                </c:pt>
                <c:pt idx="7">
                  <c:v>CVUDES</c:v>
                </c:pt>
              </c:strCache>
            </c:strRef>
          </c:cat>
          <c:val>
            <c:numRef>
              <c:f>Hoja3!$C$22:$C$29</c:f>
              <c:numCache>
                <c:formatCode>General</c:formatCode>
                <c:ptCount val="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F6-421E-927E-8DAE8BE19C62}"/>
            </c:ext>
          </c:extLst>
        </c:ser>
        <c:ser>
          <c:idx val="2"/>
          <c:order val="2"/>
          <c:tx>
            <c:strRef>
              <c:f>Hoja3!$D$20:$D$21</c:f>
              <c:strCache>
                <c:ptCount val="2"/>
                <c:pt idx="0">
                  <c:v>QUEJAS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Hoja3!$A$22:$A$29</c:f>
              <c:strCache>
                <c:ptCount val="8"/>
                <c:pt idx="0">
                  <c:v>Atención al Estudiante</c:v>
                </c:pt>
                <c:pt idx="1">
                  <c:v>Crédito y Cartera </c:v>
                </c:pt>
                <c:pt idx="2">
                  <c:v>Gestión Administrativa</c:v>
                </c:pt>
                <c:pt idx="3">
                  <c:v>Logística</c:v>
                </c:pt>
                <c:pt idx="4">
                  <c:v>Planta Física </c:v>
                </c:pt>
                <c:pt idx="5">
                  <c:v>Talento Humano </c:v>
                </c:pt>
                <c:pt idx="6">
                  <c:v>Centro de Conciliación</c:v>
                </c:pt>
                <c:pt idx="7">
                  <c:v>CVUDES</c:v>
                </c:pt>
              </c:strCache>
            </c:strRef>
          </c:cat>
          <c:val>
            <c:numRef>
              <c:f>Hoja3!$D$22:$D$29</c:f>
              <c:numCache>
                <c:formatCode>General</c:formatCode>
                <c:ptCount val="8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F6-421E-927E-8DAE8BE19C6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50366896"/>
        <c:axId val="550362320"/>
      </c:barChart>
      <c:catAx>
        <c:axId val="5503668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Procesos y/o subprocesos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50362320"/>
        <c:crosses val="autoZero"/>
        <c:auto val="1"/>
        <c:lblAlgn val="ctr"/>
        <c:lblOffset val="100"/>
        <c:noMultiLvlLbl val="0"/>
      </c:catAx>
      <c:valAx>
        <c:axId val="55036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N° de quejas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5036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600" b="0" i="0" u="none" strike="noStrike" baseline="0">
                <a:effectLst/>
              </a:rPr>
              <a:t>RECLAMOS</a:t>
            </a:r>
            <a:endParaRPr lang="es-CO" sz="16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Hoja3!$B$34:$B$35</c:f>
              <c:strCache>
                <c:ptCount val="2"/>
                <c:pt idx="0">
                  <c:v>RECLAMOS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Hoja3!$A$36:$A$40</c:f>
              <c:strCache>
                <c:ptCount val="5"/>
                <c:pt idx="0">
                  <c:v>Atención al Estudiante</c:v>
                </c:pt>
                <c:pt idx="1">
                  <c:v>Crédito y Cartera </c:v>
                </c:pt>
                <c:pt idx="2">
                  <c:v>Talento Humano </c:v>
                </c:pt>
                <c:pt idx="3">
                  <c:v>Tesorería</c:v>
                </c:pt>
                <c:pt idx="4">
                  <c:v>Sin asignación</c:v>
                </c:pt>
              </c:strCache>
            </c:strRef>
          </c:cat>
          <c:val>
            <c:numRef>
              <c:f>Hoja3!$B$36:$B$40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4C-45F5-812E-0FDCEBE2699D}"/>
            </c:ext>
          </c:extLst>
        </c:ser>
        <c:ser>
          <c:idx val="1"/>
          <c:order val="1"/>
          <c:tx>
            <c:strRef>
              <c:f>Hoja3!$C$34:$C$35</c:f>
              <c:strCache>
                <c:ptCount val="2"/>
                <c:pt idx="0">
                  <c:v>RECLAMOS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Hoja3!$A$36:$A$40</c:f>
              <c:strCache>
                <c:ptCount val="5"/>
                <c:pt idx="0">
                  <c:v>Atención al Estudiante</c:v>
                </c:pt>
                <c:pt idx="1">
                  <c:v>Crédito y Cartera </c:v>
                </c:pt>
                <c:pt idx="2">
                  <c:v>Talento Humano </c:v>
                </c:pt>
                <c:pt idx="3">
                  <c:v>Tesorería</c:v>
                </c:pt>
                <c:pt idx="4">
                  <c:v>Sin asignación</c:v>
                </c:pt>
              </c:strCache>
            </c:strRef>
          </c:cat>
          <c:val>
            <c:numRef>
              <c:f>Hoja3!$C$36:$C$40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4C-45F5-812E-0FDCEBE2699D}"/>
            </c:ext>
          </c:extLst>
        </c:ser>
        <c:ser>
          <c:idx val="2"/>
          <c:order val="2"/>
          <c:tx>
            <c:strRef>
              <c:f>Hoja3!$D$34:$D$35</c:f>
              <c:strCache>
                <c:ptCount val="2"/>
                <c:pt idx="0">
                  <c:v>RECLAMOS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Hoja3!$A$36:$A$40</c:f>
              <c:strCache>
                <c:ptCount val="5"/>
                <c:pt idx="0">
                  <c:v>Atención al Estudiante</c:v>
                </c:pt>
                <c:pt idx="1">
                  <c:v>Crédito y Cartera </c:v>
                </c:pt>
                <c:pt idx="2">
                  <c:v>Talento Humano </c:v>
                </c:pt>
                <c:pt idx="3">
                  <c:v>Tesorería</c:v>
                </c:pt>
                <c:pt idx="4">
                  <c:v>Sin asignación</c:v>
                </c:pt>
              </c:strCache>
            </c:strRef>
          </c:cat>
          <c:val>
            <c:numRef>
              <c:f>Hoja3!$D$36:$D$40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4C-45F5-812E-0FDCEBE2699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22023072"/>
        <c:axId val="622008512"/>
      </c:barChart>
      <c:catAx>
        <c:axId val="6220230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Procesos y/o subprocesos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22008512"/>
        <c:crosses val="autoZero"/>
        <c:auto val="1"/>
        <c:lblAlgn val="ctr"/>
        <c:lblOffset val="100"/>
        <c:noMultiLvlLbl val="0"/>
      </c:catAx>
      <c:valAx>
        <c:axId val="62200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N° de quejas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2202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600" b="0" i="0" u="none" strike="noStrike" baseline="0">
                <a:effectLst/>
              </a:rPr>
              <a:t>SUGERENCIAS</a:t>
            </a:r>
            <a:endParaRPr lang="es-CO" sz="16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Hoja3!$B$49:$B$50</c:f>
              <c:strCache>
                <c:ptCount val="2"/>
                <c:pt idx="0">
                  <c:v>SUGERENCIAS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Hoja3!$A$51</c:f>
              <c:strCache>
                <c:ptCount val="1"/>
                <c:pt idx="0">
                  <c:v>Logística</c:v>
                </c:pt>
              </c:strCache>
            </c:strRef>
          </c:cat>
          <c:val>
            <c:numRef>
              <c:f>Hoja3!$B$51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2B-48ED-9B1A-3D7E62728FE6}"/>
            </c:ext>
          </c:extLst>
        </c:ser>
        <c:ser>
          <c:idx val="1"/>
          <c:order val="1"/>
          <c:tx>
            <c:strRef>
              <c:f>Hoja3!$C$49:$C$50</c:f>
              <c:strCache>
                <c:ptCount val="2"/>
                <c:pt idx="0">
                  <c:v>SUGERENCIAS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Hoja3!$A$51</c:f>
              <c:strCache>
                <c:ptCount val="1"/>
                <c:pt idx="0">
                  <c:v>Logística</c:v>
                </c:pt>
              </c:strCache>
            </c:strRef>
          </c:cat>
          <c:val>
            <c:numRef>
              <c:f>Hoja3!$C$51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2B-48ED-9B1A-3D7E62728FE6}"/>
            </c:ext>
          </c:extLst>
        </c:ser>
        <c:ser>
          <c:idx val="2"/>
          <c:order val="2"/>
          <c:tx>
            <c:strRef>
              <c:f>Hoja3!$D$49:$D$50</c:f>
              <c:strCache>
                <c:ptCount val="2"/>
                <c:pt idx="0">
                  <c:v>SUGERENCIAS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Hoja3!$A$51</c:f>
              <c:strCache>
                <c:ptCount val="1"/>
                <c:pt idx="0">
                  <c:v>Logística</c:v>
                </c:pt>
              </c:strCache>
            </c:strRef>
          </c:cat>
          <c:val>
            <c:numRef>
              <c:f>Hoja3!$D$51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2B-48ED-9B1A-3D7E62728FE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22031392"/>
        <c:axId val="622008928"/>
      </c:barChart>
      <c:catAx>
        <c:axId val="6220313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Procesos y/o subprocesos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22008928"/>
        <c:crosses val="autoZero"/>
        <c:auto val="1"/>
        <c:lblAlgn val="ctr"/>
        <c:lblOffset val="100"/>
        <c:noMultiLvlLbl val="0"/>
      </c:catAx>
      <c:valAx>
        <c:axId val="62200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N° de quejas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2203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600" b="0" i="0" baseline="0">
                <a:effectLst/>
              </a:rPr>
              <a:t>FELICITACIONES</a:t>
            </a:r>
            <a:endParaRPr lang="es-CO" sz="16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Hoja3!$B$62:$B$63</c:f>
              <c:strCache>
                <c:ptCount val="2"/>
                <c:pt idx="0">
                  <c:v>FELICITACIONES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Hoja3!$A$64:$A$68</c:f>
              <c:strCache>
                <c:ptCount val="5"/>
                <c:pt idx="0">
                  <c:v>Atención al Estudiante</c:v>
                </c:pt>
                <c:pt idx="1">
                  <c:v>Biblioteca</c:v>
                </c:pt>
                <c:pt idx="2">
                  <c:v>Logística</c:v>
                </c:pt>
                <c:pt idx="3">
                  <c:v>SGC VAF</c:v>
                </c:pt>
                <c:pt idx="4">
                  <c:v>Centro de Conciliación</c:v>
                </c:pt>
              </c:strCache>
            </c:strRef>
          </c:cat>
          <c:val>
            <c:numRef>
              <c:f>Hoja3!$B$64:$B$68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81-4001-947F-EC6A491BA0FD}"/>
            </c:ext>
          </c:extLst>
        </c:ser>
        <c:ser>
          <c:idx val="1"/>
          <c:order val="1"/>
          <c:tx>
            <c:strRef>
              <c:f>Hoja3!$C$62:$C$63</c:f>
              <c:strCache>
                <c:ptCount val="2"/>
                <c:pt idx="0">
                  <c:v>FELICITACIONES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Hoja3!$A$64:$A$68</c:f>
              <c:strCache>
                <c:ptCount val="5"/>
                <c:pt idx="0">
                  <c:v>Atención al Estudiante</c:v>
                </c:pt>
                <c:pt idx="1">
                  <c:v>Biblioteca</c:v>
                </c:pt>
                <c:pt idx="2">
                  <c:v>Logística</c:v>
                </c:pt>
                <c:pt idx="3">
                  <c:v>SGC VAF</c:v>
                </c:pt>
                <c:pt idx="4">
                  <c:v>Centro de Conciliación</c:v>
                </c:pt>
              </c:strCache>
            </c:strRef>
          </c:cat>
          <c:val>
            <c:numRef>
              <c:f>Hoja3!$C$64:$C$68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81-4001-947F-EC6A491BA0FD}"/>
            </c:ext>
          </c:extLst>
        </c:ser>
        <c:ser>
          <c:idx val="2"/>
          <c:order val="2"/>
          <c:tx>
            <c:strRef>
              <c:f>Hoja3!$D$62:$D$63</c:f>
              <c:strCache>
                <c:ptCount val="2"/>
                <c:pt idx="0">
                  <c:v>FELICITACIONES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Hoja3!$A$64:$A$68</c:f>
              <c:strCache>
                <c:ptCount val="5"/>
                <c:pt idx="0">
                  <c:v>Atención al Estudiante</c:v>
                </c:pt>
                <c:pt idx="1">
                  <c:v>Biblioteca</c:v>
                </c:pt>
                <c:pt idx="2">
                  <c:v>Logística</c:v>
                </c:pt>
                <c:pt idx="3">
                  <c:v>SGC VAF</c:v>
                </c:pt>
                <c:pt idx="4">
                  <c:v>Centro de Conciliación</c:v>
                </c:pt>
              </c:strCache>
            </c:strRef>
          </c:cat>
          <c:val>
            <c:numRef>
              <c:f>Hoja3!$D$64:$D$68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81-4001-947F-EC6A491BA0F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22026816"/>
        <c:axId val="622008096"/>
      </c:barChart>
      <c:catAx>
        <c:axId val="6220268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Procesos y/o subprocesos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22008096"/>
        <c:crosses val="autoZero"/>
        <c:auto val="1"/>
        <c:lblAlgn val="ctr"/>
        <c:lblOffset val="100"/>
        <c:noMultiLvlLbl val="0"/>
      </c:catAx>
      <c:valAx>
        <c:axId val="62200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N° de quejas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2202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600" b="1" i="0" u="none" strike="noStrike" baseline="0">
                <a:effectLst/>
              </a:rPr>
              <a:t>80/20</a:t>
            </a:r>
            <a:endParaRPr lang="es-CO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Hoja4!$G$32</c:f>
              <c:strCache>
                <c:ptCount val="1"/>
                <c:pt idx="0">
                  <c:v>% Participación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Hoja4!$H$31:$I$31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Hoja4!$H$32:$I$32</c:f>
              <c:numCache>
                <c:formatCode>0.00%</c:formatCode>
                <c:ptCount val="2"/>
                <c:pt idx="0">
                  <c:v>0.55813953488372092</c:v>
                </c:pt>
                <c:pt idx="1">
                  <c:v>0.44186046511627908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63-4BCF-A06D-6FF724E362C9}"/>
            </c:ext>
          </c:extLst>
        </c:ser>
        <c:ser>
          <c:idx val="1"/>
          <c:order val="1"/>
          <c:tx>
            <c:strRef>
              <c:f>Hoja4!$G$33</c:f>
              <c:strCache>
                <c:ptCount val="1"/>
                <c:pt idx="0">
                  <c:v>Pareto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Hoja4!$H$31:$I$31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Hoja4!$H$33:$I$33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63-4BCF-A06D-6FF724E362C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622027648"/>
        <c:axId val="622006432"/>
      </c:barChart>
      <c:catAx>
        <c:axId val="6220276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80/20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22006432"/>
        <c:crosses val="autoZero"/>
        <c:auto val="1"/>
        <c:lblAlgn val="ctr"/>
        <c:lblOffset val="100"/>
        <c:noMultiLvlLbl val="0"/>
      </c:catAx>
      <c:valAx>
        <c:axId val="62200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% porcentaje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2202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400" b="0" i="0" baseline="0">
                <a:effectLst/>
              </a:rPr>
              <a:t>Habeas Data, PQRSF presentadas por Habeas Data</a:t>
            </a:r>
            <a:endParaRPr lang="es-CO" sz="14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Hoja5!$B$2</c:f>
              <c:strCache>
                <c:ptCount val="1"/>
                <c:pt idx="0">
                  <c:v>Peticiones 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Hoja5!$A$3:$A$12</c:f>
              <c:strCache>
                <c:ptCount val="10"/>
                <c:pt idx="0">
                  <c:v>Confirmación recibo correo actualización Política de tratamiento de datos</c:v>
                </c:pt>
                <c:pt idx="1">
                  <c:v>Protección de datos personales </c:v>
                </c:pt>
                <c:pt idx="2">
                  <c:v>Orientaciones internas en manejo de datos personales</c:v>
                </c:pt>
                <c:pt idx="3">
                  <c:v>Asuntos Académicos </c:v>
                </c:pt>
                <c:pt idx="4">
                  <c:v>Orientación de atención tramite académico </c:v>
                </c:pt>
                <c:pt idx="5">
                  <c:v>relacionadas con movilidad </c:v>
                </c:pt>
                <c:pt idx="6">
                  <c:v>Certificados laborales </c:v>
                </c:pt>
                <c:pt idx="7">
                  <c:v>Otros- sin mensaje</c:v>
                </c:pt>
                <c:pt idx="8">
                  <c:v>Acciones administrativas de la Universidad </c:v>
                </c:pt>
                <c:pt idx="9">
                  <c:v>Total, de comunicados recibidos y tramitados </c:v>
                </c:pt>
              </c:strCache>
            </c:strRef>
          </c:cat>
          <c:val>
            <c:numRef>
              <c:f>Hoja5!$B$3:$B$12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53-47AB-9539-A17A74730A20}"/>
            </c:ext>
          </c:extLst>
        </c:ser>
        <c:ser>
          <c:idx val="1"/>
          <c:order val="1"/>
          <c:tx>
            <c:strRef>
              <c:f>Hoja5!$C$2</c:f>
              <c:strCache>
                <c:ptCount val="1"/>
                <c:pt idx="0">
                  <c:v>Quejas 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Hoja5!$A$3:$A$12</c:f>
              <c:strCache>
                <c:ptCount val="10"/>
                <c:pt idx="0">
                  <c:v>Confirmación recibo correo actualización Política de tratamiento de datos</c:v>
                </c:pt>
                <c:pt idx="1">
                  <c:v>Protección de datos personales </c:v>
                </c:pt>
                <c:pt idx="2">
                  <c:v>Orientaciones internas en manejo de datos personales</c:v>
                </c:pt>
                <c:pt idx="3">
                  <c:v>Asuntos Académicos </c:v>
                </c:pt>
                <c:pt idx="4">
                  <c:v>Orientación de atención tramite académico </c:v>
                </c:pt>
                <c:pt idx="5">
                  <c:v>relacionadas con movilidad </c:v>
                </c:pt>
                <c:pt idx="6">
                  <c:v>Certificados laborales </c:v>
                </c:pt>
                <c:pt idx="7">
                  <c:v>Otros- sin mensaje</c:v>
                </c:pt>
                <c:pt idx="8">
                  <c:v>Acciones administrativas de la Universidad </c:v>
                </c:pt>
                <c:pt idx="9">
                  <c:v>Total, de comunicados recibidos y tramitados </c:v>
                </c:pt>
              </c:strCache>
            </c:strRef>
          </c:cat>
          <c:val>
            <c:numRef>
              <c:f>Hoja5!$C$3:$C$12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53-47AB-9539-A17A74730A20}"/>
            </c:ext>
          </c:extLst>
        </c:ser>
        <c:ser>
          <c:idx val="2"/>
          <c:order val="2"/>
          <c:tx>
            <c:strRef>
              <c:f>Hoja5!$D$2</c:f>
              <c:strCache>
                <c:ptCount val="1"/>
                <c:pt idx="0">
                  <c:v>Sugerencias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Hoja5!$A$3:$A$12</c:f>
              <c:strCache>
                <c:ptCount val="10"/>
                <c:pt idx="0">
                  <c:v>Confirmación recibo correo actualización Política de tratamiento de datos</c:v>
                </c:pt>
                <c:pt idx="1">
                  <c:v>Protección de datos personales </c:v>
                </c:pt>
                <c:pt idx="2">
                  <c:v>Orientaciones internas en manejo de datos personales</c:v>
                </c:pt>
                <c:pt idx="3">
                  <c:v>Asuntos Académicos </c:v>
                </c:pt>
                <c:pt idx="4">
                  <c:v>Orientación de atención tramite académico </c:v>
                </c:pt>
                <c:pt idx="5">
                  <c:v>relacionadas con movilidad </c:v>
                </c:pt>
                <c:pt idx="6">
                  <c:v>Certificados laborales </c:v>
                </c:pt>
                <c:pt idx="7">
                  <c:v>Otros- sin mensaje</c:v>
                </c:pt>
                <c:pt idx="8">
                  <c:v>Acciones administrativas de la Universidad </c:v>
                </c:pt>
                <c:pt idx="9">
                  <c:v>Total, de comunicados recibidos y tramitados </c:v>
                </c:pt>
              </c:strCache>
            </c:strRef>
          </c:cat>
          <c:val>
            <c:numRef>
              <c:f>Hoja5!$D$3:$D$12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53-47AB-9539-A17A74730A20}"/>
            </c:ext>
          </c:extLst>
        </c:ser>
        <c:ser>
          <c:idx val="3"/>
          <c:order val="3"/>
          <c:tx>
            <c:strRef>
              <c:f>Hoja5!$E$2</c:f>
              <c:strCache>
                <c:ptCount val="1"/>
                <c:pt idx="0">
                  <c:v>Consultas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Hoja5!$A$3:$A$12</c:f>
              <c:strCache>
                <c:ptCount val="10"/>
                <c:pt idx="0">
                  <c:v>Confirmación recibo correo actualización Política de tratamiento de datos</c:v>
                </c:pt>
                <c:pt idx="1">
                  <c:v>Protección de datos personales </c:v>
                </c:pt>
                <c:pt idx="2">
                  <c:v>Orientaciones internas en manejo de datos personales</c:v>
                </c:pt>
                <c:pt idx="3">
                  <c:v>Asuntos Académicos </c:v>
                </c:pt>
                <c:pt idx="4">
                  <c:v>Orientación de atención tramite académico </c:v>
                </c:pt>
                <c:pt idx="5">
                  <c:v>relacionadas con movilidad </c:v>
                </c:pt>
                <c:pt idx="6">
                  <c:v>Certificados laborales </c:v>
                </c:pt>
                <c:pt idx="7">
                  <c:v>Otros- sin mensaje</c:v>
                </c:pt>
                <c:pt idx="8">
                  <c:v>Acciones administrativas de la Universidad </c:v>
                </c:pt>
                <c:pt idx="9">
                  <c:v>Total, de comunicados recibidos y tramitados </c:v>
                </c:pt>
              </c:strCache>
            </c:strRef>
          </c:cat>
          <c:val>
            <c:numRef>
              <c:f>Hoja5!$E$3:$E$12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53-47AB-9539-A17A74730A20}"/>
            </c:ext>
          </c:extLst>
        </c:ser>
        <c:ser>
          <c:idx val="4"/>
          <c:order val="4"/>
          <c:tx>
            <c:strRef>
              <c:f>Hoja5!$F$2</c:f>
              <c:strCache>
                <c:ptCount val="1"/>
                <c:pt idx="0">
                  <c:v>Solicitud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Hoja5!$A$3:$A$12</c:f>
              <c:strCache>
                <c:ptCount val="10"/>
                <c:pt idx="0">
                  <c:v>Confirmación recibo correo actualización Política de tratamiento de datos</c:v>
                </c:pt>
                <c:pt idx="1">
                  <c:v>Protección de datos personales </c:v>
                </c:pt>
                <c:pt idx="2">
                  <c:v>Orientaciones internas en manejo de datos personales</c:v>
                </c:pt>
                <c:pt idx="3">
                  <c:v>Asuntos Académicos </c:v>
                </c:pt>
                <c:pt idx="4">
                  <c:v>Orientación de atención tramite académico </c:v>
                </c:pt>
                <c:pt idx="5">
                  <c:v>relacionadas con movilidad </c:v>
                </c:pt>
                <c:pt idx="6">
                  <c:v>Certificados laborales </c:v>
                </c:pt>
                <c:pt idx="7">
                  <c:v>Otros- sin mensaje</c:v>
                </c:pt>
                <c:pt idx="8">
                  <c:v>Acciones administrativas de la Universidad </c:v>
                </c:pt>
                <c:pt idx="9">
                  <c:v>Total, de comunicados recibidos y tramitados </c:v>
                </c:pt>
              </c:strCache>
            </c:strRef>
          </c:cat>
          <c:val>
            <c:numRef>
              <c:f>Hoja5!$F$3:$F$12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</c:v>
                </c:pt>
                <c:pt idx="4">
                  <c:v>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53-47AB-9539-A17A74730A20}"/>
            </c:ext>
          </c:extLst>
        </c:ser>
        <c:ser>
          <c:idx val="5"/>
          <c:order val="5"/>
          <c:tx>
            <c:strRef>
              <c:f>Hoja5!$G$2</c:f>
              <c:strCache>
                <c:ptCount val="1"/>
                <c:pt idx="0">
                  <c:v>Felicitaciones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Hoja5!$A$3:$A$12</c:f>
              <c:strCache>
                <c:ptCount val="10"/>
                <c:pt idx="0">
                  <c:v>Confirmación recibo correo actualización Política de tratamiento de datos</c:v>
                </c:pt>
                <c:pt idx="1">
                  <c:v>Protección de datos personales </c:v>
                </c:pt>
                <c:pt idx="2">
                  <c:v>Orientaciones internas en manejo de datos personales</c:v>
                </c:pt>
                <c:pt idx="3">
                  <c:v>Asuntos Académicos </c:v>
                </c:pt>
                <c:pt idx="4">
                  <c:v>Orientación de atención tramite académico </c:v>
                </c:pt>
                <c:pt idx="5">
                  <c:v>relacionadas con movilidad </c:v>
                </c:pt>
                <c:pt idx="6">
                  <c:v>Certificados laborales </c:v>
                </c:pt>
                <c:pt idx="7">
                  <c:v>Otros- sin mensaje</c:v>
                </c:pt>
                <c:pt idx="8">
                  <c:v>Acciones administrativas de la Universidad </c:v>
                </c:pt>
                <c:pt idx="9">
                  <c:v>Total, de comunicados recibidos y tramitados </c:v>
                </c:pt>
              </c:strCache>
            </c:strRef>
          </c:cat>
          <c:val>
            <c:numRef>
              <c:f>Hoja5!$G$3:$G$12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353-47AB-9539-A17A74730A20}"/>
            </c:ext>
          </c:extLst>
        </c:ser>
        <c:ser>
          <c:idx val="6"/>
          <c:order val="6"/>
          <c:tx>
            <c:strRef>
              <c:f>Hoja5!$H$2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Hoja5!$A$3:$A$12</c:f>
              <c:strCache>
                <c:ptCount val="10"/>
                <c:pt idx="0">
                  <c:v>Confirmación recibo correo actualización Política de tratamiento de datos</c:v>
                </c:pt>
                <c:pt idx="1">
                  <c:v>Protección de datos personales </c:v>
                </c:pt>
                <c:pt idx="2">
                  <c:v>Orientaciones internas en manejo de datos personales</c:v>
                </c:pt>
                <c:pt idx="3">
                  <c:v>Asuntos Académicos </c:v>
                </c:pt>
                <c:pt idx="4">
                  <c:v>Orientación de atención tramite académico </c:v>
                </c:pt>
                <c:pt idx="5">
                  <c:v>relacionadas con movilidad </c:v>
                </c:pt>
                <c:pt idx="6">
                  <c:v>Certificados laborales </c:v>
                </c:pt>
                <c:pt idx="7">
                  <c:v>Otros- sin mensaje</c:v>
                </c:pt>
                <c:pt idx="8">
                  <c:v>Acciones administrativas de la Universidad </c:v>
                </c:pt>
                <c:pt idx="9">
                  <c:v>Total, de comunicados recibidos y tramitados </c:v>
                </c:pt>
              </c:strCache>
            </c:strRef>
          </c:cat>
          <c:val>
            <c:numRef>
              <c:f>Hoja5!$H$3:$H$12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353-47AB-9539-A17A74730A2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9172448"/>
        <c:axId val="429177440"/>
      </c:barChart>
      <c:catAx>
        <c:axId val="429172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29177440"/>
        <c:crosses val="autoZero"/>
        <c:auto val="1"/>
        <c:lblAlgn val="ctr"/>
        <c:lblOffset val="100"/>
        <c:noMultiLvlLbl val="0"/>
      </c:catAx>
      <c:valAx>
        <c:axId val="42917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900" b="0" i="0" baseline="0">
                    <a:effectLst/>
                  </a:rPr>
                  <a:t>N° de incidencias</a:t>
                </a:r>
                <a:endParaRPr lang="es-CO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2917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fif"/><Relationship Id="rId1" Type="http://schemas.openxmlformats.org/officeDocument/2006/relationships/image" Target="../media/image6.jfif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fif"/><Relationship Id="rId1" Type="http://schemas.openxmlformats.org/officeDocument/2006/relationships/image" Target="../media/image6.jfif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fif"/><Relationship Id="rId1" Type="http://schemas.openxmlformats.org/officeDocument/2006/relationships/image" Target="../media/image6.jfif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fif"/><Relationship Id="rId1" Type="http://schemas.openxmlformats.org/officeDocument/2006/relationships/image" Target="../media/image6.jfif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15B606-A6C6-4689-BF90-D1A3C87FD17F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83A4027-0AEE-41A0-A9BB-940511EB0001}">
      <dgm:prSet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BUCARAMANGA </a:t>
          </a:r>
          <a:r>
            <a:rPr lang="es-CO" sz="1800" b="0" i="0" u="none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71</a:t>
          </a:r>
          <a:endParaRPr lang="en-US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EA81877-7FC2-483F-A611-3CD223731D0E}" type="parTrans" cxnId="{06BFB6EE-5251-493F-BF05-03782E0C86A3}">
      <dgm:prSet/>
      <dgm:spPr/>
      <dgm:t>
        <a:bodyPr/>
        <a:lstStyle/>
        <a:p>
          <a:endParaRPr lang="en-US"/>
        </a:p>
      </dgm:t>
    </dgm:pt>
    <dgm:pt modelId="{9A3CBDF7-A110-413E-BAE6-0771FCBC4783}" type="sibTrans" cxnId="{06BFB6EE-5251-493F-BF05-03782E0C86A3}">
      <dgm:prSet/>
      <dgm:spPr/>
      <dgm:t>
        <a:bodyPr/>
        <a:lstStyle/>
        <a:p>
          <a:endParaRPr lang="en-US"/>
        </a:p>
      </dgm:t>
    </dgm:pt>
    <dgm:pt modelId="{55A33499-B04D-4D1D-B536-629DE10C5EB6}">
      <dgm:prSet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CÚCUTA </a:t>
          </a:r>
          <a:r>
            <a:rPr lang="es-CO" sz="1800" b="0" i="0" u="none" dirty="0" smtClean="0"/>
            <a:t>16</a:t>
          </a:r>
          <a:endParaRPr lang="en-US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AB65A63-0734-48C9-9837-F96881F5DF8E}" type="parTrans" cxnId="{4CE31967-1F6B-4B5B-96FE-A7388554037A}">
      <dgm:prSet/>
      <dgm:spPr/>
      <dgm:t>
        <a:bodyPr/>
        <a:lstStyle/>
        <a:p>
          <a:endParaRPr lang="en-US"/>
        </a:p>
      </dgm:t>
    </dgm:pt>
    <dgm:pt modelId="{15936BFE-5693-4451-8D39-A288DB38EB61}" type="sibTrans" cxnId="{4CE31967-1F6B-4B5B-96FE-A7388554037A}">
      <dgm:prSet/>
      <dgm:spPr/>
      <dgm:t>
        <a:bodyPr/>
        <a:lstStyle/>
        <a:p>
          <a:endParaRPr lang="en-US"/>
        </a:p>
      </dgm:t>
    </dgm:pt>
    <dgm:pt modelId="{1D1A8FC9-4350-480D-819C-9EBB83E127E0}">
      <dgm:prSet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VALLEDUPAR </a:t>
          </a:r>
          <a:r>
            <a:rPr lang="es-CO" sz="1800" b="0" i="0" u="none" dirty="0" smtClean="0"/>
            <a:t>15</a:t>
          </a:r>
          <a:endParaRPr lang="en-US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3A50084-5E85-43A3-BA44-E9E0C78DCF7E}" type="parTrans" cxnId="{6A1BDB9F-0846-485A-9C7D-20D66E94DA1E}">
      <dgm:prSet/>
      <dgm:spPr/>
      <dgm:t>
        <a:bodyPr/>
        <a:lstStyle/>
        <a:p>
          <a:endParaRPr lang="en-US"/>
        </a:p>
      </dgm:t>
    </dgm:pt>
    <dgm:pt modelId="{01F750F1-8781-475E-A172-E8CB71BEA0C4}" type="sibTrans" cxnId="{6A1BDB9F-0846-485A-9C7D-20D66E94DA1E}">
      <dgm:prSet/>
      <dgm:spPr/>
      <dgm:t>
        <a:bodyPr/>
        <a:lstStyle/>
        <a:p>
          <a:endParaRPr lang="en-US"/>
        </a:p>
      </dgm:t>
    </dgm:pt>
    <dgm:pt modelId="{DC2870A0-0D5D-4956-AA26-526CC22672CE}" type="pres">
      <dgm:prSet presAssocID="{D815B606-A6C6-4689-BF90-D1A3C87FD1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4CE54C9-4AD9-4B2E-A92E-D80F9A7C68A5}" type="pres">
      <dgm:prSet presAssocID="{283A4027-0AEE-41A0-A9BB-940511EB0001}" presName="compNode" presStyleCnt="0"/>
      <dgm:spPr/>
    </dgm:pt>
    <dgm:pt modelId="{5505302E-032C-4EC0-B6C1-27A33D961194}" type="pres">
      <dgm:prSet presAssocID="{283A4027-0AEE-41A0-A9BB-940511EB0001}" presName="pict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  <dgm:t>
        <a:bodyPr/>
        <a:lstStyle/>
        <a:p>
          <a:endParaRPr lang="es-ES"/>
        </a:p>
      </dgm:t>
    </dgm:pt>
    <dgm:pt modelId="{6ADDF79D-0271-49D7-9AD3-31BCE9716E13}" type="pres">
      <dgm:prSet presAssocID="{283A4027-0AEE-41A0-A9BB-940511EB0001}" presName="textRect" presStyleLbl="revTx" presStyleIdx="0" presStyleCnt="3" custScaleX="1165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21F5A0-E2BD-4C92-BE12-5747D33BD1CB}" type="pres">
      <dgm:prSet presAssocID="{9A3CBDF7-A110-413E-BAE6-0771FCBC478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A4FB17EC-22BA-416F-886C-66825E2E2D2F}" type="pres">
      <dgm:prSet presAssocID="{55A33499-B04D-4D1D-B536-629DE10C5EB6}" presName="compNode" presStyleCnt="0"/>
      <dgm:spPr/>
    </dgm:pt>
    <dgm:pt modelId="{A706BE76-2418-4042-B114-FC667D71B85E}" type="pres">
      <dgm:prSet presAssocID="{55A33499-B04D-4D1D-B536-629DE10C5EB6}" presName="pictRect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F1F23686-320D-423C-ACB0-51B05F7CA7C6}" type="pres">
      <dgm:prSet presAssocID="{55A33499-B04D-4D1D-B536-629DE10C5EB6}" presName="textRec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A7CCD8-4A27-4CD0-A53F-EFC3A29B8237}" type="pres">
      <dgm:prSet presAssocID="{15936BFE-5693-4451-8D39-A288DB38EB61}" presName="sibTrans" presStyleLbl="sibTrans2D1" presStyleIdx="0" presStyleCnt="0"/>
      <dgm:spPr/>
      <dgm:t>
        <a:bodyPr/>
        <a:lstStyle/>
        <a:p>
          <a:endParaRPr lang="es-ES"/>
        </a:p>
      </dgm:t>
    </dgm:pt>
    <dgm:pt modelId="{B05AC246-44A9-4314-BB75-D76B99F8B0CD}" type="pres">
      <dgm:prSet presAssocID="{1D1A8FC9-4350-480D-819C-9EBB83E127E0}" presName="compNode" presStyleCnt="0"/>
      <dgm:spPr/>
    </dgm:pt>
    <dgm:pt modelId="{B0B8E580-63B8-4947-9726-698F5069EE0B}" type="pres">
      <dgm:prSet presAssocID="{1D1A8FC9-4350-480D-819C-9EBB83E127E0}" presName="pict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A9A141FD-EB85-467E-BA27-F223E9C383B8}" type="pres">
      <dgm:prSet presAssocID="{1D1A8FC9-4350-480D-819C-9EBB83E127E0}" presName="textRect" presStyleLbl="revTx" presStyleIdx="2" presStyleCnt="3" custScaleX="14002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4EDC5A9-9BA3-4C5C-8A93-0CEED08F98A3}" type="presOf" srcId="{1D1A8FC9-4350-480D-819C-9EBB83E127E0}" destId="{A9A141FD-EB85-467E-BA27-F223E9C383B8}" srcOrd="0" destOrd="0" presId="urn:microsoft.com/office/officeart/2005/8/layout/pList1"/>
    <dgm:cxn modelId="{6A1BDB9F-0846-485A-9C7D-20D66E94DA1E}" srcId="{D815B606-A6C6-4689-BF90-D1A3C87FD17F}" destId="{1D1A8FC9-4350-480D-819C-9EBB83E127E0}" srcOrd="2" destOrd="0" parTransId="{63A50084-5E85-43A3-BA44-E9E0C78DCF7E}" sibTransId="{01F750F1-8781-475E-A172-E8CB71BEA0C4}"/>
    <dgm:cxn modelId="{2235EBF8-6BDD-424F-BAC1-4C9D7731F94B}" type="presOf" srcId="{15936BFE-5693-4451-8D39-A288DB38EB61}" destId="{72A7CCD8-4A27-4CD0-A53F-EFC3A29B8237}" srcOrd="0" destOrd="0" presId="urn:microsoft.com/office/officeart/2005/8/layout/pList1"/>
    <dgm:cxn modelId="{A7D917EA-38D1-4CAA-BA05-94D164F93663}" type="presOf" srcId="{9A3CBDF7-A110-413E-BAE6-0771FCBC4783}" destId="{9621F5A0-E2BD-4C92-BE12-5747D33BD1CB}" srcOrd="0" destOrd="0" presId="urn:microsoft.com/office/officeart/2005/8/layout/pList1"/>
    <dgm:cxn modelId="{4CE31967-1F6B-4B5B-96FE-A7388554037A}" srcId="{D815B606-A6C6-4689-BF90-D1A3C87FD17F}" destId="{55A33499-B04D-4D1D-B536-629DE10C5EB6}" srcOrd="1" destOrd="0" parTransId="{AAB65A63-0734-48C9-9837-F96881F5DF8E}" sibTransId="{15936BFE-5693-4451-8D39-A288DB38EB61}"/>
    <dgm:cxn modelId="{94B40A75-45B7-42F4-9B98-DB9E2815D773}" type="presOf" srcId="{D815B606-A6C6-4689-BF90-D1A3C87FD17F}" destId="{DC2870A0-0D5D-4956-AA26-526CC22672CE}" srcOrd="0" destOrd="0" presId="urn:microsoft.com/office/officeart/2005/8/layout/pList1"/>
    <dgm:cxn modelId="{E0061755-39C8-4FF7-BECF-F0C639A49BE7}" type="presOf" srcId="{283A4027-0AEE-41A0-A9BB-940511EB0001}" destId="{6ADDF79D-0271-49D7-9AD3-31BCE9716E13}" srcOrd="0" destOrd="0" presId="urn:microsoft.com/office/officeart/2005/8/layout/pList1"/>
    <dgm:cxn modelId="{06BFB6EE-5251-493F-BF05-03782E0C86A3}" srcId="{D815B606-A6C6-4689-BF90-D1A3C87FD17F}" destId="{283A4027-0AEE-41A0-A9BB-940511EB0001}" srcOrd="0" destOrd="0" parTransId="{4EA81877-7FC2-483F-A611-3CD223731D0E}" sibTransId="{9A3CBDF7-A110-413E-BAE6-0771FCBC4783}"/>
    <dgm:cxn modelId="{DC528E6B-BCAB-4520-8037-BDCFFB4DC2F2}" type="presOf" srcId="{55A33499-B04D-4D1D-B536-629DE10C5EB6}" destId="{F1F23686-320D-423C-ACB0-51B05F7CA7C6}" srcOrd="0" destOrd="0" presId="urn:microsoft.com/office/officeart/2005/8/layout/pList1"/>
    <dgm:cxn modelId="{E6347090-C21D-4E78-8181-A0DF0BD1373D}" type="presParOf" srcId="{DC2870A0-0D5D-4956-AA26-526CC22672CE}" destId="{A4CE54C9-4AD9-4B2E-A92E-D80F9A7C68A5}" srcOrd="0" destOrd="0" presId="urn:microsoft.com/office/officeart/2005/8/layout/pList1"/>
    <dgm:cxn modelId="{FBB9F729-3518-4864-81A1-7D6485F6211A}" type="presParOf" srcId="{A4CE54C9-4AD9-4B2E-A92E-D80F9A7C68A5}" destId="{5505302E-032C-4EC0-B6C1-27A33D961194}" srcOrd="0" destOrd="0" presId="urn:microsoft.com/office/officeart/2005/8/layout/pList1"/>
    <dgm:cxn modelId="{057E6D96-F2AC-4EA6-8890-74AA6BA968F0}" type="presParOf" srcId="{A4CE54C9-4AD9-4B2E-A92E-D80F9A7C68A5}" destId="{6ADDF79D-0271-49D7-9AD3-31BCE9716E13}" srcOrd="1" destOrd="0" presId="urn:microsoft.com/office/officeart/2005/8/layout/pList1"/>
    <dgm:cxn modelId="{CC09EF2E-691E-422B-AF9F-DA960E6BDDBB}" type="presParOf" srcId="{DC2870A0-0D5D-4956-AA26-526CC22672CE}" destId="{9621F5A0-E2BD-4C92-BE12-5747D33BD1CB}" srcOrd="1" destOrd="0" presId="urn:microsoft.com/office/officeart/2005/8/layout/pList1"/>
    <dgm:cxn modelId="{8E7CC1C2-AABE-4F11-AB37-B090B0390F88}" type="presParOf" srcId="{DC2870A0-0D5D-4956-AA26-526CC22672CE}" destId="{A4FB17EC-22BA-416F-886C-66825E2E2D2F}" srcOrd="2" destOrd="0" presId="urn:microsoft.com/office/officeart/2005/8/layout/pList1"/>
    <dgm:cxn modelId="{8FF44B63-202B-484C-9D88-391DC6DFC4CC}" type="presParOf" srcId="{A4FB17EC-22BA-416F-886C-66825E2E2D2F}" destId="{A706BE76-2418-4042-B114-FC667D71B85E}" srcOrd="0" destOrd="0" presId="urn:microsoft.com/office/officeart/2005/8/layout/pList1"/>
    <dgm:cxn modelId="{B705D966-1EC2-431A-88FF-A0B7DE015EF8}" type="presParOf" srcId="{A4FB17EC-22BA-416F-886C-66825E2E2D2F}" destId="{F1F23686-320D-423C-ACB0-51B05F7CA7C6}" srcOrd="1" destOrd="0" presId="urn:microsoft.com/office/officeart/2005/8/layout/pList1"/>
    <dgm:cxn modelId="{EE411665-112A-44E0-9AED-E134DC7F70A4}" type="presParOf" srcId="{DC2870A0-0D5D-4956-AA26-526CC22672CE}" destId="{72A7CCD8-4A27-4CD0-A53F-EFC3A29B8237}" srcOrd="3" destOrd="0" presId="urn:microsoft.com/office/officeart/2005/8/layout/pList1"/>
    <dgm:cxn modelId="{369F4731-EA14-4B54-B71F-2C8C34214FE6}" type="presParOf" srcId="{DC2870A0-0D5D-4956-AA26-526CC22672CE}" destId="{B05AC246-44A9-4314-BB75-D76B99F8B0CD}" srcOrd="4" destOrd="0" presId="urn:microsoft.com/office/officeart/2005/8/layout/pList1"/>
    <dgm:cxn modelId="{3AA5F662-3A38-4180-B3AD-1046B484F6BE}" type="presParOf" srcId="{B05AC246-44A9-4314-BB75-D76B99F8B0CD}" destId="{B0B8E580-63B8-4947-9726-698F5069EE0B}" srcOrd="0" destOrd="0" presId="urn:microsoft.com/office/officeart/2005/8/layout/pList1"/>
    <dgm:cxn modelId="{38CEF1E8-D88D-4B9A-95EE-BF975211A602}" type="presParOf" srcId="{B05AC246-44A9-4314-BB75-D76B99F8B0CD}" destId="{A9A141FD-EB85-467E-BA27-F223E9C383B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15B606-A6C6-4689-BF90-D1A3C87FD17F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83A4027-0AEE-41A0-A9BB-940511EB0001}">
      <dgm:prSet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BUCARAMANGA </a:t>
          </a:r>
          <a:r>
            <a:rPr lang="es-CO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64</a:t>
          </a:r>
          <a:endParaRPr lang="en-US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EA81877-7FC2-483F-A611-3CD223731D0E}" type="parTrans" cxnId="{06BFB6EE-5251-493F-BF05-03782E0C86A3}">
      <dgm:prSet/>
      <dgm:spPr/>
      <dgm:t>
        <a:bodyPr/>
        <a:lstStyle/>
        <a:p>
          <a:endParaRPr lang="en-US"/>
        </a:p>
      </dgm:t>
    </dgm:pt>
    <dgm:pt modelId="{9A3CBDF7-A110-413E-BAE6-0771FCBC4783}" type="sibTrans" cxnId="{06BFB6EE-5251-493F-BF05-03782E0C86A3}">
      <dgm:prSet/>
      <dgm:spPr/>
      <dgm:t>
        <a:bodyPr/>
        <a:lstStyle/>
        <a:p>
          <a:endParaRPr lang="en-US"/>
        </a:p>
      </dgm:t>
    </dgm:pt>
    <dgm:pt modelId="{55A33499-B04D-4D1D-B536-629DE10C5EB6}">
      <dgm:prSet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CÚCUTA </a:t>
          </a:r>
          <a:r>
            <a:rPr lang="es-CO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15</a:t>
          </a:r>
          <a:endParaRPr lang="en-US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AB65A63-0734-48C9-9837-F96881F5DF8E}" type="parTrans" cxnId="{4CE31967-1F6B-4B5B-96FE-A7388554037A}">
      <dgm:prSet/>
      <dgm:spPr/>
      <dgm:t>
        <a:bodyPr/>
        <a:lstStyle/>
        <a:p>
          <a:endParaRPr lang="en-US"/>
        </a:p>
      </dgm:t>
    </dgm:pt>
    <dgm:pt modelId="{15936BFE-5693-4451-8D39-A288DB38EB61}" type="sibTrans" cxnId="{4CE31967-1F6B-4B5B-96FE-A7388554037A}">
      <dgm:prSet/>
      <dgm:spPr/>
      <dgm:t>
        <a:bodyPr/>
        <a:lstStyle/>
        <a:p>
          <a:endParaRPr lang="en-US"/>
        </a:p>
      </dgm:t>
    </dgm:pt>
    <dgm:pt modelId="{1D1A8FC9-4350-480D-819C-9EBB83E127E0}">
      <dgm:prSet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VALLEDUPAR </a:t>
          </a:r>
          <a:r>
            <a:rPr lang="es-CO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15</a:t>
          </a:r>
          <a:endParaRPr lang="en-US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3A50084-5E85-43A3-BA44-E9E0C78DCF7E}" type="parTrans" cxnId="{6A1BDB9F-0846-485A-9C7D-20D66E94DA1E}">
      <dgm:prSet/>
      <dgm:spPr/>
      <dgm:t>
        <a:bodyPr/>
        <a:lstStyle/>
        <a:p>
          <a:endParaRPr lang="en-US"/>
        </a:p>
      </dgm:t>
    </dgm:pt>
    <dgm:pt modelId="{01F750F1-8781-475E-A172-E8CB71BEA0C4}" type="sibTrans" cxnId="{6A1BDB9F-0846-485A-9C7D-20D66E94DA1E}">
      <dgm:prSet/>
      <dgm:spPr/>
      <dgm:t>
        <a:bodyPr/>
        <a:lstStyle/>
        <a:p>
          <a:endParaRPr lang="en-US"/>
        </a:p>
      </dgm:t>
    </dgm:pt>
    <dgm:pt modelId="{DC2870A0-0D5D-4956-AA26-526CC22672CE}" type="pres">
      <dgm:prSet presAssocID="{D815B606-A6C6-4689-BF90-D1A3C87FD1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4CE54C9-4AD9-4B2E-A92E-D80F9A7C68A5}" type="pres">
      <dgm:prSet presAssocID="{283A4027-0AEE-41A0-A9BB-940511EB0001}" presName="compNode" presStyleCnt="0"/>
      <dgm:spPr/>
    </dgm:pt>
    <dgm:pt modelId="{5505302E-032C-4EC0-B6C1-27A33D961194}" type="pres">
      <dgm:prSet presAssocID="{283A4027-0AEE-41A0-A9BB-940511EB0001}" presName="pict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  <dgm:t>
        <a:bodyPr/>
        <a:lstStyle/>
        <a:p>
          <a:endParaRPr lang="es-ES"/>
        </a:p>
      </dgm:t>
    </dgm:pt>
    <dgm:pt modelId="{6ADDF79D-0271-49D7-9AD3-31BCE9716E13}" type="pres">
      <dgm:prSet presAssocID="{283A4027-0AEE-41A0-A9BB-940511EB0001}" presName="textRect" presStyleLbl="revTx" presStyleIdx="0" presStyleCnt="3" custScaleX="1165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21F5A0-E2BD-4C92-BE12-5747D33BD1CB}" type="pres">
      <dgm:prSet presAssocID="{9A3CBDF7-A110-413E-BAE6-0771FCBC478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A4FB17EC-22BA-416F-886C-66825E2E2D2F}" type="pres">
      <dgm:prSet presAssocID="{55A33499-B04D-4D1D-B536-629DE10C5EB6}" presName="compNode" presStyleCnt="0"/>
      <dgm:spPr/>
    </dgm:pt>
    <dgm:pt modelId="{A706BE76-2418-4042-B114-FC667D71B85E}" type="pres">
      <dgm:prSet presAssocID="{55A33499-B04D-4D1D-B536-629DE10C5EB6}" presName="pictRect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F1F23686-320D-423C-ACB0-51B05F7CA7C6}" type="pres">
      <dgm:prSet presAssocID="{55A33499-B04D-4D1D-B536-629DE10C5EB6}" presName="textRec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A7CCD8-4A27-4CD0-A53F-EFC3A29B8237}" type="pres">
      <dgm:prSet presAssocID="{15936BFE-5693-4451-8D39-A288DB38EB61}" presName="sibTrans" presStyleLbl="sibTrans2D1" presStyleIdx="0" presStyleCnt="0"/>
      <dgm:spPr/>
      <dgm:t>
        <a:bodyPr/>
        <a:lstStyle/>
        <a:p>
          <a:endParaRPr lang="es-ES"/>
        </a:p>
      </dgm:t>
    </dgm:pt>
    <dgm:pt modelId="{B05AC246-44A9-4314-BB75-D76B99F8B0CD}" type="pres">
      <dgm:prSet presAssocID="{1D1A8FC9-4350-480D-819C-9EBB83E127E0}" presName="compNode" presStyleCnt="0"/>
      <dgm:spPr/>
    </dgm:pt>
    <dgm:pt modelId="{B0B8E580-63B8-4947-9726-698F5069EE0B}" type="pres">
      <dgm:prSet presAssocID="{1D1A8FC9-4350-480D-819C-9EBB83E127E0}" presName="pict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A9A141FD-EB85-467E-BA27-F223E9C383B8}" type="pres">
      <dgm:prSet presAssocID="{1D1A8FC9-4350-480D-819C-9EBB83E127E0}" presName="textRect" presStyleLbl="revTx" presStyleIdx="2" presStyleCnt="3" custScaleX="14002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4EDC5A9-9BA3-4C5C-8A93-0CEED08F98A3}" type="presOf" srcId="{1D1A8FC9-4350-480D-819C-9EBB83E127E0}" destId="{A9A141FD-EB85-467E-BA27-F223E9C383B8}" srcOrd="0" destOrd="0" presId="urn:microsoft.com/office/officeart/2005/8/layout/pList1"/>
    <dgm:cxn modelId="{6A1BDB9F-0846-485A-9C7D-20D66E94DA1E}" srcId="{D815B606-A6C6-4689-BF90-D1A3C87FD17F}" destId="{1D1A8FC9-4350-480D-819C-9EBB83E127E0}" srcOrd="2" destOrd="0" parTransId="{63A50084-5E85-43A3-BA44-E9E0C78DCF7E}" sibTransId="{01F750F1-8781-475E-A172-E8CB71BEA0C4}"/>
    <dgm:cxn modelId="{2235EBF8-6BDD-424F-BAC1-4C9D7731F94B}" type="presOf" srcId="{15936BFE-5693-4451-8D39-A288DB38EB61}" destId="{72A7CCD8-4A27-4CD0-A53F-EFC3A29B8237}" srcOrd="0" destOrd="0" presId="urn:microsoft.com/office/officeart/2005/8/layout/pList1"/>
    <dgm:cxn modelId="{A7D917EA-38D1-4CAA-BA05-94D164F93663}" type="presOf" srcId="{9A3CBDF7-A110-413E-BAE6-0771FCBC4783}" destId="{9621F5A0-E2BD-4C92-BE12-5747D33BD1CB}" srcOrd="0" destOrd="0" presId="urn:microsoft.com/office/officeart/2005/8/layout/pList1"/>
    <dgm:cxn modelId="{4CE31967-1F6B-4B5B-96FE-A7388554037A}" srcId="{D815B606-A6C6-4689-BF90-D1A3C87FD17F}" destId="{55A33499-B04D-4D1D-B536-629DE10C5EB6}" srcOrd="1" destOrd="0" parTransId="{AAB65A63-0734-48C9-9837-F96881F5DF8E}" sibTransId="{15936BFE-5693-4451-8D39-A288DB38EB61}"/>
    <dgm:cxn modelId="{94B40A75-45B7-42F4-9B98-DB9E2815D773}" type="presOf" srcId="{D815B606-A6C6-4689-BF90-D1A3C87FD17F}" destId="{DC2870A0-0D5D-4956-AA26-526CC22672CE}" srcOrd="0" destOrd="0" presId="urn:microsoft.com/office/officeart/2005/8/layout/pList1"/>
    <dgm:cxn modelId="{E0061755-39C8-4FF7-BECF-F0C639A49BE7}" type="presOf" srcId="{283A4027-0AEE-41A0-A9BB-940511EB0001}" destId="{6ADDF79D-0271-49D7-9AD3-31BCE9716E13}" srcOrd="0" destOrd="0" presId="urn:microsoft.com/office/officeart/2005/8/layout/pList1"/>
    <dgm:cxn modelId="{06BFB6EE-5251-493F-BF05-03782E0C86A3}" srcId="{D815B606-A6C6-4689-BF90-D1A3C87FD17F}" destId="{283A4027-0AEE-41A0-A9BB-940511EB0001}" srcOrd="0" destOrd="0" parTransId="{4EA81877-7FC2-483F-A611-3CD223731D0E}" sibTransId="{9A3CBDF7-A110-413E-BAE6-0771FCBC4783}"/>
    <dgm:cxn modelId="{DC528E6B-BCAB-4520-8037-BDCFFB4DC2F2}" type="presOf" srcId="{55A33499-B04D-4D1D-B536-629DE10C5EB6}" destId="{F1F23686-320D-423C-ACB0-51B05F7CA7C6}" srcOrd="0" destOrd="0" presId="urn:microsoft.com/office/officeart/2005/8/layout/pList1"/>
    <dgm:cxn modelId="{E6347090-C21D-4E78-8181-A0DF0BD1373D}" type="presParOf" srcId="{DC2870A0-0D5D-4956-AA26-526CC22672CE}" destId="{A4CE54C9-4AD9-4B2E-A92E-D80F9A7C68A5}" srcOrd="0" destOrd="0" presId="urn:microsoft.com/office/officeart/2005/8/layout/pList1"/>
    <dgm:cxn modelId="{FBB9F729-3518-4864-81A1-7D6485F6211A}" type="presParOf" srcId="{A4CE54C9-4AD9-4B2E-A92E-D80F9A7C68A5}" destId="{5505302E-032C-4EC0-B6C1-27A33D961194}" srcOrd="0" destOrd="0" presId="urn:microsoft.com/office/officeart/2005/8/layout/pList1"/>
    <dgm:cxn modelId="{057E6D96-F2AC-4EA6-8890-74AA6BA968F0}" type="presParOf" srcId="{A4CE54C9-4AD9-4B2E-A92E-D80F9A7C68A5}" destId="{6ADDF79D-0271-49D7-9AD3-31BCE9716E13}" srcOrd="1" destOrd="0" presId="urn:microsoft.com/office/officeart/2005/8/layout/pList1"/>
    <dgm:cxn modelId="{CC09EF2E-691E-422B-AF9F-DA960E6BDDBB}" type="presParOf" srcId="{DC2870A0-0D5D-4956-AA26-526CC22672CE}" destId="{9621F5A0-E2BD-4C92-BE12-5747D33BD1CB}" srcOrd="1" destOrd="0" presId="urn:microsoft.com/office/officeart/2005/8/layout/pList1"/>
    <dgm:cxn modelId="{8E7CC1C2-AABE-4F11-AB37-B090B0390F88}" type="presParOf" srcId="{DC2870A0-0D5D-4956-AA26-526CC22672CE}" destId="{A4FB17EC-22BA-416F-886C-66825E2E2D2F}" srcOrd="2" destOrd="0" presId="urn:microsoft.com/office/officeart/2005/8/layout/pList1"/>
    <dgm:cxn modelId="{8FF44B63-202B-484C-9D88-391DC6DFC4CC}" type="presParOf" srcId="{A4FB17EC-22BA-416F-886C-66825E2E2D2F}" destId="{A706BE76-2418-4042-B114-FC667D71B85E}" srcOrd="0" destOrd="0" presId="urn:microsoft.com/office/officeart/2005/8/layout/pList1"/>
    <dgm:cxn modelId="{B705D966-1EC2-431A-88FF-A0B7DE015EF8}" type="presParOf" srcId="{A4FB17EC-22BA-416F-886C-66825E2E2D2F}" destId="{F1F23686-320D-423C-ACB0-51B05F7CA7C6}" srcOrd="1" destOrd="0" presId="urn:microsoft.com/office/officeart/2005/8/layout/pList1"/>
    <dgm:cxn modelId="{EE411665-112A-44E0-9AED-E134DC7F70A4}" type="presParOf" srcId="{DC2870A0-0D5D-4956-AA26-526CC22672CE}" destId="{72A7CCD8-4A27-4CD0-A53F-EFC3A29B8237}" srcOrd="3" destOrd="0" presId="urn:microsoft.com/office/officeart/2005/8/layout/pList1"/>
    <dgm:cxn modelId="{369F4731-EA14-4B54-B71F-2C8C34214FE6}" type="presParOf" srcId="{DC2870A0-0D5D-4956-AA26-526CC22672CE}" destId="{B05AC246-44A9-4314-BB75-D76B99F8B0CD}" srcOrd="4" destOrd="0" presId="urn:microsoft.com/office/officeart/2005/8/layout/pList1"/>
    <dgm:cxn modelId="{3AA5F662-3A38-4180-B3AD-1046B484F6BE}" type="presParOf" srcId="{B05AC246-44A9-4314-BB75-D76B99F8B0CD}" destId="{B0B8E580-63B8-4947-9726-698F5069EE0B}" srcOrd="0" destOrd="0" presId="urn:microsoft.com/office/officeart/2005/8/layout/pList1"/>
    <dgm:cxn modelId="{38CEF1E8-D88D-4B9A-95EE-BF975211A602}" type="presParOf" srcId="{B05AC246-44A9-4314-BB75-D76B99F8B0CD}" destId="{A9A141FD-EB85-467E-BA27-F223E9C383B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F8F84E-5059-407A-B86C-84FC6E7F4DC8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E885D9D-C8B2-46E9-A107-9BA751373217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Felicitaciones </a:t>
          </a:r>
          <a:r>
            <a:rPr lang="es-CO" sz="2000" dirty="0" smtClean="0">
              <a:latin typeface="Thomas"/>
              <a:cs typeface="Tahoma" panose="020B0604030504040204" pitchFamily="34" charset="0"/>
            </a:rPr>
            <a:t>18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853410EC-9FCC-4718-896E-29812B3BC456}" type="parTrans" cxnId="{F2E5A580-8481-4E20-8E60-E2E5F86F627B}">
      <dgm:prSet/>
      <dgm:spPr/>
      <dgm:t>
        <a:bodyPr/>
        <a:lstStyle/>
        <a:p>
          <a:endParaRPr lang="en-US"/>
        </a:p>
      </dgm:t>
    </dgm:pt>
    <dgm:pt modelId="{9A7CD172-F085-4491-93E6-03F56C1BFFB3}" type="sibTrans" cxnId="{F2E5A580-8481-4E20-8E60-E2E5F86F627B}">
      <dgm:prSet/>
      <dgm:spPr/>
      <dgm:t>
        <a:bodyPr/>
        <a:lstStyle/>
        <a:p>
          <a:endParaRPr lang="en-US"/>
        </a:p>
      </dgm:t>
    </dgm:pt>
    <dgm:pt modelId="{2A33F5CE-3644-4AD7-A642-A66853415DDA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Peticiones </a:t>
          </a:r>
          <a:r>
            <a:rPr lang="es-CO" sz="2000" b="0" i="0" u="none" dirty="0" smtClean="0">
              <a:latin typeface="Thomas"/>
            </a:rPr>
            <a:t>60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E5293263-68C5-4926-AF77-5B8F5D4018FF}" type="parTrans" cxnId="{4EAA003E-7A0D-40FB-BCD8-41C54F2626B7}">
      <dgm:prSet/>
      <dgm:spPr/>
      <dgm:t>
        <a:bodyPr/>
        <a:lstStyle/>
        <a:p>
          <a:endParaRPr lang="en-US"/>
        </a:p>
      </dgm:t>
    </dgm:pt>
    <dgm:pt modelId="{DE7156F9-8C91-4435-89E6-764157396C3F}" type="sibTrans" cxnId="{4EAA003E-7A0D-40FB-BCD8-41C54F2626B7}">
      <dgm:prSet/>
      <dgm:spPr/>
      <dgm:t>
        <a:bodyPr/>
        <a:lstStyle/>
        <a:p>
          <a:endParaRPr lang="en-US"/>
        </a:p>
      </dgm:t>
    </dgm:pt>
    <dgm:pt modelId="{603FEC49-90CE-494C-9DA3-5C08E06645AF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Quejas </a:t>
          </a:r>
          <a:r>
            <a:rPr lang="es-CO" sz="2000" b="0" i="0" u="none" dirty="0" smtClean="0">
              <a:latin typeface="Thomas"/>
            </a:rPr>
            <a:t>17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DDDC8AA8-4EE1-4BAE-B8E6-895AF94EB597}" type="parTrans" cxnId="{BBFE0566-AEFF-47DB-A329-449F4B08C597}">
      <dgm:prSet/>
      <dgm:spPr/>
      <dgm:t>
        <a:bodyPr/>
        <a:lstStyle/>
        <a:p>
          <a:endParaRPr lang="en-US"/>
        </a:p>
      </dgm:t>
    </dgm:pt>
    <dgm:pt modelId="{B8CDC0E5-42E1-4E6D-B788-6090F99AECDB}" type="sibTrans" cxnId="{BBFE0566-AEFF-47DB-A329-449F4B08C597}">
      <dgm:prSet/>
      <dgm:spPr/>
      <dgm:t>
        <a:bodyPr/>
        <a:lstStyle/>
        <a:p>
          <a:endParaRPr lang="en-US"/>
        </a:p>
      </dgm:t>
    </dgm:pt>
    <dgm:pt modelId="{15D24ABB-9618-4F74-94D3-77D5584D980B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Reclamos </a:t>
          </a:r>
          <a:r>
            <a:rPr lang="es-CO" sz="2000" b="0" i="0" u="none" dirty="0" smtClean="0">
              <a:latin typeface="Thomas"/>
            </a:rPr>
            <a:t>6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FD192496-7F77-44F5-9008-7C05EFCD01D8}" type="parTrans" cxnId="{FDA98824-AF36-4251-9709-EA5F2A8FBEF2}">
      <dgm:prSet/>
      <dgm:spPr/>
      <dgm:t>
        <a:bodyPr/>
        <a:lstStyle/>
        <a:p>
          <a:endParaRPr lang="en-US"/>
        </a:p>
      </dgm:t>
    </dgm:pt>
    <dgm:pt modelId="{ABAB68BE-6C84-4BBF-9833-4456ADFA7E66}" type="sibTrans" cxnId="{FDA98824-AF36-4251-9709-EA5F2A8FBEF2}">
      <dgm:prSet/>
      <dgm:spPr/>
      <dgm:t>
        <a:bodyPr/>
        <a:lstStyle/>
        <a:p>
          <a:endParaRPr lang="en-US"/>
        </a:p>
      </dgm:t>
    </dgm:pt>
    <dgm:pt modelId="{40A12A50-5AE5-4384-89E4-2DAAC299E2BE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Sugerencias </a:t>
          </a:r>
          <a:r>
            <a:rPr lang="es-CO" sz="2000" b="0" i="0" u="none" dirty="0" smtClean="0">
              <a:latin typeface="Thomas"/>
            </a:rPr>
            <a:t>1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2FCF27A0-C582-4EC8-99AC-F4C30A19C45D}" type="parTrans" cxnId="{F341E83D-1E43-48F2-A876-A82FD45718D8}">
      <dgm:prSet/>
      <dgm:spPr/>
      <dgm:t>
        <a:bodyPr/>
        <a:lstStyle/>
        <a:p>
          <a:endParaRPr lang="en-US"/>
        </a:p>
      </dgm:t>
    </dgm:pt>
    <dgm:pt modelId="{B1E9158E-F45D-4DA1-96AC-EAE50917B6B6}" type="sibTrans" cxnId="{F341E83D-1E43-48F2-A876-A82FD45718D8}">
      <dgm:prSet/>
      <dgm:spPr/>
      <dgm:t>
        <a:bodyPr/>
        <a:lstStyle/>
        <a:p>
          <a:endParaRPr lang="en-US"/>
        </a:p>
      </dgm:t>
    </dgm:pt>
    <dgm:pt modelId="{0E9F83E8-0290-45F7-A772-C6F10EAE43EB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Total: </a:t>
          </a:r>
          <a:r>
            <a:rPr lang="es-CO" sz="2000" b="0" i="0" u="none" dirty="0" smtClean="0">
              <a:latin typeface="Thomas"/>
            </a:rPr>
            <a:t>102</a:t>
          </a:r>
          <a:endParaRPr lang="en-US" sz="2000" b="0" dirty="0">
            <a:latin typeface="Thomas"/>
            <a:cs typeface="Tahoma" panose="020B0604030504040204" pitchFamily="34" charset="0"/>
          </a:endParaRPr>
        </a:p>
      </dgm:t>
    </dgm:pt>
    <dgm:pt modelId="{695101B2-C365-492E-8F6F-F059A66973ED}" type="parTrans" cxnId="{14D7E058-F2D7-4CE5-AD83-D9163C13EE89}">
      <dgm:prSet/>
      <dgm:spPr/>
      <dgm:t>
        <a:bodyPr/>
        <a:lstStyle/>
        <a:p>
          <a:endParaRPr lang="en-US"/>
        </a:p>
      </dgm:t>
    </dgm:pt>
    <dgm:pt modelId="{4E296C09-7AC0-417C-9507-8716E31B13C5}" type="sibTrans" cxnId="{14D7E058-F2D7-4CE5-AD83-D9163C13EE89}">
      <dgm:prSet/>
      <dgm:spPr/>
      <dgm:t>
        <a:bodyPr/>
        <a:lstStyle/>
        <a:p>
          <a:endParaRPr lang="en-US"/>
        </a:p>
      </dgm:t>
    </dgm:pt>
    <dgm:pt modelId="{2A56FF45-23BC-4872-8333-667E89BC1508}" type="pres">
      <dgm:prSet presAssocID="{B7F8F84E-5059-407A-B86C-84FC6E7F4D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EA06E00-7910-4009-9C02-A5F978445908}" type="pres">
      <dgm:prSet presAssocID="{5E885D9D-C8B2-46E9-A107-9BA751373217}" presName="compNode" presStyleCnt="0"/>
      <dgm:spPr/>
    </dgm:pt>
    <dgm:pt modelId="{EA0C7A58-D420-4070-9456-95F3B0B98E79}" type="pres">
      <dgm:prSet presAssocID="{5E885D9D-C8B2-46E9-A107-9BA751373217}" presName="pictRect" presStyleLbl="node1" presStyleIdx="0" presStyleCnt="6"/>
      <dgm:spPr>
        <a:blipFill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6BFA9D3C-7239-4EC6-9675-BA82052D785D}" type="pres">
      <dgm:prSet presAssocID="{5E885D9D-C8B2-46E9-A107-9BA751373217}" presName="textRect" presStyleLbl="revTx" presStyleIdx="0" presStyleCnt="6" custScaleX="11772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3EACC9-CED1-4E4D-8D0B-D865DDE832E8}" type="pres">
      <dgm:prSet presAssocID="{9A7CD172-F085-4491-93E6-03F56C1BFFB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99530842-EBF3-4D46-AE64-59E4467E65AA}" type="pres">
      <dgm:prSet presAssocID="{2A33F5CE-3644-4AD7-A642-A66853415DDA}" presName="compNode" presStyleCnt="0"/>
      <dgm:spPr/>
    </dgm:pt>
    <dgm:pt modelId="{88E28629-2AE4-49B1-AE29-5A33828E0A63}" type="pres">
      <dgm:prSet presAssocID="{2A33F5CE-3644-4AD7-A642-A66853415DDA}" presName="pictRect" presStyleLbl="node1" presStyleIdx="1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4E921626-4B81-4448-BB32-12B2D9216F46}" type="pres">
      <dgm:prSet presAssocID="{2A33F5CE-3644-4AD7-A642-A66853415DDA}" presName="textRect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DCC8B0-EC44-4AC1-B9B4-94B3F2A7C5BC}" type="pres">
      <dgm:prSet presAssocID="{DE7156F9-8C91-4435-89E6-764157396C3F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22CCCB5-76BF-4BEB-84F2-866F0556E976}" type="pres">
      <dgm:prSet presAssocID="{603FEC49-90CE-494C-9DA3-5C08E06645AF}" presName="compNode" presStyleCnt="0"/>
      <dgm:spPr/>
    </dgm:pt>
    <dgm:pt modelId="{DE44EB8F-D49A-4FDF-BEF7-F0FBC3280DEE}" type="pres">
      <dgm:prSet presAssocID="{603FEC49-90CE-494C-9DA3-5C08E06645AF}" presName="pictRect" presStyleLbl="node1" presStyleIdx="2" presStyleCnt="6"/>
      <dgm:spPr>
        <a:blipFill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1C419C4F-2D4B-4889-A618-4314071AF34C}" type="pres">
      <dgm:prSet presAssocID="{603FEC49-90CE-494C-9DA3-5C08E06645AF}" presName="textRect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926650-FA36-43C8-B151-8894D4C817D8}" type="pres">
      <dgm:prSet presAssocID="{B8CDC0E5-42E1-4E6D-B788-6090F99AECDB}" presName="sibTrans" presStyleLbl="sibTrans2D1" presStyleIdx="0" presStyleCnt="0"/>
      <dgm:spPr/>
      <dgm:t>
        <a:bodyPr/>
        <a:lstStyle/>
        <a:p>
          <a:endParaRPr lang="es-ES"/>
        </a:p>
      </dgm:t>
    </dgm:pt>
    <dgm:pt modelId="{60928665-9172-4DB8-9FB3-086DD171655D}" type="pres">
      <dgm:prSet presAssocID="{15D24ABB-9618-4F74-94D3-77D5584D980B}" presName="compNode" presStyleCnt="0"/>
      <dgm:spPr/>
    </dgm:pt>
    <dgm:pt modelId="{C6364732-BFF6-4BCA-AD09-079D7F379A57}" type="pres">
      <dgm:prSet presAssocID="{15D24ABB-9618-4F74-94D3-77D5584D980B}" presName="pictRect" presStyleLbl="node1" presStyleIdx="3" presStyleCnt="6"/>
      <dgm:spPr>
        <a:blipFill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0BA1FFCA-812E-408E-AECC-92110B88DA0B}" type="pres">
      <dgm:prSet presAssocID="{15D24ABB-9618-4F74-94D3-77D5584D980B}" presName="textRect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F81490-1DDA-4F01-9861-F94B601547BB}" type="pres">
      <dgm:prSet presAssocID="{ABAB68BE-6C84-4BBF-9833-4456ADFA7E6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25BBCE82-F96E-4731-BC7C-A547D215B2B1}" type="pres">
      <dgm:prSet presAssocID="{40A12A50-5AE5-4384-89E4-2DAAC299E2BE}" presName="compNode" presStyleCnt="0"/>
      <dgm:spPr/>
    </dgm:pt>
    <dgm:pt modelId="{D2D614F8-6FBC-443E-82DF-04EF93F482C3}" type="pres">
      <dgm:prSet presAssocID="{40A12A50-5AE5-4384-89E4-2DAAC299E2BE}" presName="pictRect" presStyleLbl="node1" presStyleIdx="4" presStyleCnt="6"/>
      <dgm:spPr>
        <a:blipFill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5FF9F1E6-60E9-4D55-B16B-E646D150E4C9}" type="pres">
      <dgm:prSet presAssocID="{40A12A50-5AE5-4384-89E4-2DAAC299E2BE}" presName="textRect" presStyleLbl="revTx" presStyleIdx="4" presStyleCnt="6" custScaleX="10797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6F4A543-2286-4331-8530-3883AC4F7F88}" type="pres">
      <dgm:prSet presAssocID="{B1E9158E-F45D-4DA1-96AC-EAE50917B6B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5773AF6-3660-4938-BE54-DB5C5A5B8317}" type="pres">
      <dgm:prSet presAssocID="{0E9F83E8-0290-45F7-A772-C6F10EAE43EB}" presName="compNode" presStyleCnt="0"/>
      <dgm:spPr/>
    </dgm:pt>
    <dgm:pt modelId="{56D79A47-483B-4D6B-BE95-A6EAF5FFA93B}" type="pres">
      <dgm:prSet presAssocID="{0E9F83E8-0290-45F7-A772-C6F10EAE43EB}" presName="pictRect" presStyleLbl="node1" presStyleIdx="5" presStyleCnt="6"/>
      <dgm:spPr>
        <a:blipFill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B75A3A59-A53C-4B2E-A0BB-10711EDA26BA}" type="pres">
      <dgm:prSet presAssocID="{0E9F83E8-0290-45F7-A772-C6F10EAE43EB}" presName="textRect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F639B5F-5628-40DC-BAF1-701DE03503D2}" type="presOf" srcId="{15D24ABB-9618-4F74-94D3-77D5584D980B}" destId="{0BA1FFCA-812E-408E-AECC-92110B88DA0B}" srcOrd="0" destOrd="0" presId="urn:microsoft.com/office/officeart/2005/8/layout/pList1"/>
    <dgm:cxn modelId="{72601387-72E7-40FC-956E-E0CF05F6C913}" type="presOf" srcId="{ABAB68BE-6C84-4BBF-9833-4456ADFA7E66}" destId="{B4F81490-1DDA-4F01-9861-F94B601547BB}" srcOrd="0" destOrd="0" presId="urn:microsoft.com/office/officeart/2005/8/layout/pList1"/>
    <dgm:cxn modelId="{5D1B7211-3C5E-45FF-B152-A816D81A561C}" type="presOf" srcId="{40A12A50-5AE5-4384-89E4-2DAAC299E2BE}" destId="{5FF9F1E6-60E9-4D55-B16B-E646D150E4C9}" srcOrd="0" destOrd="0" presId="urn:microsoft.com/office/officeart/2005/8/layout/pList1"/>
    <dgm:cxn modelId="{B0CC0882-D731-4742-9EA7-20F0A2B335DD}" type="presOf" srcId="{603FEC49-90CE-494C-9DA3-5C08E06645AF}" destId="{1C419C4F-2D4B-4889-A618-4314071AF34C}" srcOrd="0" destOrd="0" presId="urn:microsoft.com/office/officeart/2005/8/layout/pList1"/>
    <dgm:cxn modelId="{4EAA003E-7A0D-40FB-BCD8-41C54F2626B7}" srcId="{B7F8F84E-5059-407A-B86C-84FC6E7F4DC8}" destId="{2A33F5CE-3644-4AD7-A642-A66853415DDA}" srcOrd="1" destOrd="0" parTransId="{E5293263-68C5-4926-AF77-5B8F5D4018FF}" sibTransId="{DE7156F9-8C91-4435-89E6-764157396C3F}"/>
    <dgm:cxn modelId="{14D7E058-F2D7-4CE5-AD83-D9163C13EE89}" srcId="{B7F8F84E-5059-407A-B86C-84FC6E7F4DC8}" destId="{0E9F83E8-0290-45F7-A772-C6F10EAE43EB}" srcOrd="5" destOrd="0" parTransId="{695101B2-C365-492E-8F6F-F059A66973ED}" sibTransId="{4E296C09-7AC0-417C-9507-8716E31B13C5}"/>
    <dgm:cxn modelId="{BBFE0566-AEFF-47DB-A329-449F4B08C597}" srcId="{B7F8F84E-5059-407A-B86C-84FC6E7F4DC8}" destId="{603FEC49-90CE-494C-9DA3-5C08E06645AF}" srcOrd="2" destOrd="0" parTransId="{DDDC8AA8-4EE1-4BAE-B8E6-895AF94EB597}" sibTransId="{B8CDC0E5-42E1-4E6D-B788-6090F99AECDB}"/>
    <dgm:cxn modelId="{AE2121F6-C471-4FE6-A093-FA86942EC3B8}" type="presOf" srcId="{B1E9158E-F45D-4DA1-96AC-EAE50917B6B6}" destId="{46F4A543-2286-4331-8530-3883AC4F7F88}" srcOrd="0" destOrd="0" presId="urn:microsoft.com/office/officeart/2005/8/layout/pList1"/>
    <dgm:cxn modelId="{5A131667-8EBE-43BC-8CBD-6C5927CD1AA1}" type="presOf" srcId="{5E885D9D-C8B2-46E9-A107-9BA751373217}" destId="{6BFA9D3C-7239-4EC6-9675-BA82052D785D}" srcOrd="0" destOrd="0" presId="urn:microsoft.com/office/officeart/2005/8/layout/pList1"/>
    <dgm:cxn modelId="{803C4927-967D-4779-AB30-B16F3CA8077B}" type="presOf" srcId="{0E9F83E8-0290-45F7-A772-C6F10EAE43EB}" destId="{B75A3A59-A53C-4B2E-A0BB-10711EDA26BA}" srcOrd="0" destOrd="0" presId="urn:microsoft.com/office/officeart/2005/8/layout/pList1"/>
    <dgm:cxn modelId="{A91D43E1-4001-446D-8567-BEC6F9DA5E6B}" type="presOf" srcId="{2A33F5CE-3644-4AD7-A642-A66853415DDA}" destId="{4E921626-4B81-4448-BB32-12B2D9216F46}" srcOrd="0" destOrd="0" presId="urn:microsoft.com/office/officeart/2005/8/layout/pList1"/>
    <dgm:cxn modelId="{F40D0CD4-494B-4492-BA9B-D84470E25472}" type="presOf" srcId="{9A7CD172-F085-4491-93E6-03F56C1BFFB3}" destId="{1E3EACC9-CED1-4E4D-8D0B-D865DDE832E8}" srcOrd="0" destOrd="0" presId="urn:microsoft.com/office/officeart/2005/8/layout/pList1"/>
    <dgm:cxn modelId="{F341E83D-1E43-48F2-A876-A82FD45718D8}" srcId="{B7F8F84E-5059-407A-B86C-84FC6E7F4DC8}" destId="{40A12A50-5AE5-4384-89E4-2DAAC299E2BE}" srcOrd="4" destOrd="0" parTransId="{2FCF27A0-C582-4EC8-99AC-F4C30A19C45D}" sibTransId="{B1E9158E-F45D-4DA1-96AC-EAE50917B6B6}"/>
    <dgm:cxn modelId="{F2E5A580-8481-4E20-8E60-E2E5F86F627B}" srcId="{B7F8F84E-5059-407A-B86C-84FC6E7F4DC8}" destId="{5E885D9D-C8B2-46E9-A107-9BA751373217}" srcOrd="0" destOrd="0" parTransId="{853410EC-9FCC-4718-896E-29812B3BC456}" sibTransId="{9A7CD172-F085-4491-93E6-03F56C1BFFB3}"/>
    <dgm:cxn modelId="{A85CAA66-A2B0-4B97-862E-10482321133A}" type="presOf" srcId="{B7F8F84E-5059-407A-B86C-84FC6E7F4DC8}" destId="{2A56FF45-23BC-4872-8333-667E89BC1508}" srcOrd="0" destOrd="0" presId="urn:microsoft.com/office/officeart/2005/8/layout/pList1"/>
    <dgm:cxn modelId="{FDA98824-AF36-4251-9709-EA5F2A8FBEF2}" srcId="{B7F8F84E-5059-407A-B86C-84FC6E7F4DC8}" destId="{15D24ABB-9618-4F74-94D3-77D5584D980B}" srcOrd="3" destOrd="0" parTransId="{FD192496-7F77-44F5-9008-7C05EFCD01D8}" sibTransId="{ABAB68BE-6C84-4BBF-9833-4456ADFA7E66}"/>
    <dgm:cxn modelId="{C43B6B64-0603-4762-AD31-6727155C4EFB}" type="presOf" srcId="{B8CDC0E5-42E1-4E6D-B788-6090F99AECDB}" destId="{AC926650-FA36-43C8-B151-8894D4C817D8}" srcOrd="0" destOrd="0" presId="urn:microsoft.com/office/officeart/2005/8/layout/pList1"/>
    <dgm:cxn modelId="{C8142E73-E4B8-4107-AC15-CB2F969877EF}" type="presOf" srcId="{DE7156F9-8C91-4435-89E6-764157396C3F}" destId="{AEDCC8B0-EC44-4AC1-B9B4-94B3F2A7C5BC}" srcOrd="0" destOrd="0" presId="urn:microsoft.com/office/officeart/2005/8/layout/pList1"/>
    <dgm:cxn modelId="{3D5309C9-E97C-4EAB-83F3-806621234B4E}" type="presParOf" srcId="{2A56FF45-23BC-4872-8333-667E89BC1508}" destId="{1EA06E00-7910-4009-9C02-A5F978445908}" srcOrd="0" destOrd="0" presId="urn:microsoft.com/office/officeart/2005/8/layout/pList1"/>
    <dgm:cxn modelId="{77D2A658-2FB0-46E5-9260-219FA19F194A}" type="presParOf" srcId="{1EA06E00-7910-4009-9C02-A5F978445908}" destId="{EA0C7A58-D420-4070-9456-95F3B0B98E79}" srcOrd="0" destOrd="0" presId="urn:microsoft.com/office/officeart/2005/8/layout/pList1"/>
    <dgm:cxn modelId="{35B32142-97B5-410D-B828-E2D0E7809A2B}" type="presParOf" srcId="{1EA06E00-7910-4009-9C02-A5F978445908}" destId="{6BFA9D3C-7239-4EC6-9675-BA82052D785D}" srcOrd="1" destOrd="0" presId="urn:microsoft.com/office/officeart/2005/8/layout/pList1"/>
    <dgm:cxn modelId="{18E7268A-238A-42F5-A0DD-449C8696CE3D}" type="presParOf" srcId="{2A56FF45-23BC-4872-8333-667E89BC1508}" destId="{1E3EACC9-CED1-4E4D-8D0B-D865DDE832E8}" srcOrd="1" destOrd="0" presId="urn:microsoft.com/office/officeart/2005/8/layout/pList1"/>
    <dgm:cxn modelId="{CB010812-E1F2-44D3-8231-9E4DA991A947}" type="presParOf" srcId="{2A56FF45-23BC-4872-8333-667E89BC1508}" destId="{99530842-EBF3-4D46-AE64-59E4467E65AA}" srcOrd="2" destOrd="0" presId="urn:microsoft.com/office/officeart/2005/8/layout/pList1"/>
    <dgm:cxn modelId="{3A4E1A4C-5970-421F-B972-910F8FD8EBDA}" type="presParOf" srcId="{99530842-EBF3-4D46-AE64-59E4467E65AA}" destId="{88E28629-2AE4-49B1-AE29-5A33828E0A63}" srcOrd="0" destOrd="0" presId="urn:microsoft.com/office/officeart/2005/8/layout/pList1"/>
    <dgm:cxn modelId="{2DCE7039-977E-46EC-8938-5C0382B18741}" type="presParOf" srcId="{99530842-EBF3-4D46-AE64-59E4467E65AA}" destId="{4E921626-4B81-4448-BB32-12B2D9216F46}" srcOrd="1" destOrd="0" presId="urn:microsoft.com/office/officeart/2005/8/layout/pList1"/>
    <dgm:cxn modelId="{E540C780-49E1-453D-B6BF-20450033CC2E}" type="presParOf" srcId="{2A56FF45-23BC-4872-8333-667E89BC1508}" destId="{AEDCC8B0-EC44-4AC1-B9B4-94B3F2A7C5BC}" srcOrd="3" destOrd="0" presId="urn:microsoft.com/office/officeart/2005/8/layout/pList1"/>
    <dgm:cxn modelId="{A306B757-E079-4E06-B3DB-EA6C0013C9F7}" type="presParOf" srcId="{2A56FF45-23BC-4872-8333-667E89BC1508}" destId="{E22CCCB5-76BF-4BEB-84F2-866F0556E976}" srcOrd="4" destOrd="0" presId="urn:microsoft.com/office/officeart/2005/8/layout/pList1"/>
    <dgm:cxn modelId="{06831423-0497-4966-A55D-1D5306CF81F6}" type="presParOf" srcId="{E22CCCB5-76BF-4BEB-84F2-866F0556E976}" destId="{DE44EB8F-D49A-4FDF-BEF7-F0FBC3280DEE}" srcOrd="0" destOrd="0" presId="urn:microsoft.com/office/officeart/2005/8/layout/pList1"/>
    <dgm:cxn modelId="{C2940AF7-66FF-4E73-A949-55278F9D12D9}" type="presParOf" srcId="{E22CCCB5-76BF-4BEB-84F2-866F0556E976}" destId="{1C419C4F-2D4B-4889-A618-4314071AF34C}" srcOrd="1" destOrd="0" presId="urn:microsoft.com/office/officeart/2005/8/layout/pList1"/>
    <dgm:cxn modelId="{90D0FF7E-22CE-414C-88D4-552F5010F989}" type="presParOf" srcId="{2A56FF45-23BC-4872-8333-667E89BC1508}" destId="{AC926650-FA36-43C8-B151-8894D4C817D8}" srcOrd="5" destOrd="0" presId="urn:microsoft.com/office/officeart/2005/8/layout/pList1"/>
    <dgm:cxn modelId="{3850C09F-9C26-4D8A-BFAB-D844BBF85E13}" type="presParOf" srcId="{2A56FF45-23BC-4872-8333-667E89BC1508}" destId="{60928665-9172-4DB8-9FB3-086DD171655D}" srcOrd="6" destOrd="0" presId="urn:microsoft.com/office/officeart/2005/8/layout/pList1"/>
    <dgm:cxn modelId="{52D4CB40-EB1D-481D-9FA1-9AF4379DA724}" type="presParOf" srcId="{60928665-9172-4DB8-9FB3-086DD171655D}" destId="{C6364732-BFF6-4BCA-AD09-079D7F379A57}" srcOrd="0" destOrd="0" presId="urn:microsoft.com/office/officeart/2005/8/layout/pList1"/>
    <dgm:cxn modelId="{9004D4CE-3F93-4836-9C12-1B25860B2C73}" type="presParOf" srcId="{60928665-9172-4DB8-9FB3-086DD171655D}" destId="{0BA1FFCA-812E-408E-AECC-92110B88DA0B}" srcOrd="1" destOrd="0" presId="urn:microsoft.com/office/officeart/2005/8/layout/pList1"/>
    <dgm:cxn modelId="{888E6DE9-AC57-4D66-AA5C-4B3F06B9DCA0}" type="presParOf" srcId="{2A56FF45-23BC-4872-8333-667E89BC1508}" destId="{B4F81490-1DDA-4F01-9861-F94B601547BB}" srcOrd="7" destOrd="0" presId="urn:microsoft.com/office/officeart/2005/8/layout/pList1"/>
    <dgm:cxn modelId="{34596C07-28BD-4846-80DA-8F9062A74F1E}" type="presParOf" srcId="{2A56FF45-23BC-4872-8333-667E89BC1508}" destId="{25BBCE82-F96E-4731-BC7C-A547D215B2B1}" srcOrd="8" destOrd="0" presId="urn:microsoft.com/office/officeart/2005/8/layout/pList1"/>
    <dgm:cxn modelId="{F3A512A0-7E8B-4B35-81B9-3C47C763F8A0}" type="presParOf" srcId="{25BBCE82-F96E-4731-BC7C-A547D215B2B1}" destId="{D2D614F8-6FBC-443E-82DF-04EF93F482C3}" srcOrd="0" destOrd="0" presId="urn:microsoft.com/office/officeart/2005/8/layout/pList1"/>
    <dgm:cxn modelId="{9B23FC47-C858-413D-8BDB-D50364C5DAA1}" type="presParOf" srcId="{25BBCE82-F96E-4731-BC7C-A547D215B2B1}" destId="{5FF9F1E6-60E9-4D55-B16B-E646D150E4C9}" srcOrd="1" destOrd="0" presId="urn:microsoft.com/office/officeart/2005/8/layout/pList1"/>
    <dgm:cxn modelId="{474759B4-4E08-4478-9C9B-C5592409E4AE}" type="presParOf" srcId="{2A56FF45-23BC-4872-8333-667E89BC1508}" destId="{46F4A543-2286-4331-8530-3883AC4F7F88}" srcOrd="9" destOrd="0" presId="urn:microsoft.com/office/officeart/2005/8/layout/pList1"/>
    <dgm:cxn modelId="{32BF39CD-A353-44E8-818D-EB3BDA572910}" type="presParOf" srcId="{2A56FF45-23BC-4872-8333-667E89BC1508}" destId="{E5773AF6-3660-4938-BE54-DB5C5A5B8317}" srcOrd="10" destOrd="0" presId="urn:microsoft.com/office/officeart/2005/8/layout/pList1"/>
    <dgm:cxn modelId="{2027EBBB-F569-447F-BDD3-3A0FF520F9C4}" type="presParOf" srcId="{E5773AF6-3660-4938-BE54-DB5C5A5B8317}" destId="{56D79A47-483B-4D6B-BE95-A6EAF5FFA93B}" srcOrd="0" destOrd="0" presId="urn:microsoft.com/office/officeart/2005/8/layout/pList1"/>
    <dgm:cxn modelId="{0A3C5914-2CCF-4963-B7CD-3387377F8009}" type="presParOf" srcId="{E5773AF6-3660-4938-BE54-DB5C5A5B8317}" destId="{B75A3A59-A53C-4B2E-A0BB-10711EDA26B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7F8F84E-5059-407A-B86C-84FC6E7F4DC8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E885D9D-C8B2-46E9-A107-9BA751373217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Felicitaciones </a:t>
          </a:r>
          <a:r>
            <a:rPr lang="es-CO" sz="2000" b="0" i="0" u="none" dirty="0" smtClean="0">
              <a:latin typeface="Thomas"/>
            </a:rPr>
            <a:t>18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853410EC-9FCC-4718-896E-29812B3BC456}" type="parTrans" cxnId="{F2E5A580-8481-4E20-8E60-E2E5F86F627B}">
      <dgm:prSet/>
      <dgm:spPr/>
      <dgm:t>
        <a:bodyPr/>
        <a:lstStyle/>
        <a:p>
          <a:endParaRPr lang="en-US"/>
        </a:p>
      </dgm:t>
    </dgm:pt>
    <dgm:pt modelId="{9A7CD172-F085-4491-93E6-03F56C1BFFB3}" type="sibTrans" cxnId="{F2E5A580-8481-4E20-8E60-E2E5F86F627B}">
      <dgm:prSet/>
      <dgm:spPr/>
      <dgm:t>
        <a:bodyPr/>
        <a:lstStyle/>
        <a:p>
          <a:endParaRPr lang="en-US"/>
        </a:p>
      </dgm:t>
    </dgm:pt>
    <dgm:pt modelId="{2A33F5CE-3644-4AD7-A642-A66853415DDA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Peticiones </a:t>
          </a:r>
          <a:r>
            <a:rPr lang="es-CO" sz="2000" b="0" i="0" u="none" dirty="0" smtClean="0">
              <a:latin typeface="Thomas"/>
            </a:rPr>
            <a:t>52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E5293263-68C5-4926-AF77-5B8F5D4018FF}" type="parTrans" cxnId="{4EAA003E-7A0D-40FB-BCD8-41C54F2626B7}">
      <dgm:prSet/>
      <dgm:spPr/>
      <dgm:t>
        <a:bodyPr/>
        <a:lstStyle/>
        <a:p>
          <a:endParaRPr lang="en-US"/>
        </a:p>
      </dgm:t>
    </dgm:pt>
    <dgm:pt modelId="{DE7156F9-8C91-4435-89E6-764157396C3F}" type="sibTrans" cxnId="{4EAA003E-7A0D-40FB-BCD8-41C54F2626B7}">
      <dgm:prSet/>
      <dgm:spPr/>
      <dgm:t>
        <a:bodyPr/>
        <a:lstStyle/>
        <a:p>
          <a:endParaRPr lang="en-US"/>
        </a:p>
      </dgm:t>
    </dgm:pt>
    <dgm:pt modelId="{603FEC49-90CE-494C-9DA3-5C08E06645AF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Quejas </a:t>
          </a:r>
          <a:r>
            <a:rPr lang="es-CO" sz="2000" b="0" i="0" u="none" dirty="0" smtClean="0">
              <a:latin typeface="Thomas"/>
            </a:rPr>
            <a:t>17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DDDC8AA8-4EE1-4BAE-B8E6-895AF94EB597}" type="parTrans" cxnId="{BBFE0566-AEFF-47DB-A329-449F4B08C597}">
      <dgm:prSet/>
      <dgm:spPr/>
      <dgm:t>
        <a:bodyPr/>
        <a:lstStyle/>
        <a:p>
          <a:endParaRPr lang="en-US"/>
        </a:p>
      </dgm:t>
    </dgm:pt>
    <dgm:pt modelId="{B8CDC0E5-42E1-4E6D-B788-6090F99AECDB}" type="sibTrans" cxnId="{BBFE0566-AEFF-47DB-A329-449F4B08C597}">
      <dgm:prSet/>
      <dgm:spPr/>
      <dgm:t>
        <a:bodyPr/>
        <a:lstStyle/>
        <a:p>
          <a:endParaRPr lang="en-US"/>
        </a:p>
      </dgm:t>
    </dgm:pt>
    <dgm:pt modelId="{15D24ABB-9618-4F74-94D3-77D5584D980B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Reclamos </a:t>
          </a:r>
          <a:r>
            <a:rPr lang="es-CO" sz="2000" b="0" i="0" u="none" dirty="0" smtClean="0">
              <a:latin typeface="Thomas"/>
            </a:rPr>
            <a:t>6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FD192496-7F77-44F5-9008-7C05EFCD01D8}" type="parTrans" cxnId="{FDA98824-AF36-4251-9709-EA5F2A8FBEF2}">
      <dgm:prSet/>
      <dgm:spPr/>
      <dgm:t>
        <a:bodyPr/>
        <a:lstStyle/>
        <a:p>
          <a:endParaRPr lang="en-US"/>
        </a:p>
      </dgm:t>
    </dgm:pt>
    <dgm:pt modelId="{ABAB68BE-6C84-4BBF-9833-4456ADFA7E66}" type="sibTrans" cxnId="{FDA98824-AF36-4251-9709-EA5F2A8FBEF2}">
      <dgm:prSet/>
      <dgm:spPr/>
      <dgm:t>
        <a:bodyPr/>
        <a:lstStyle/>
        <a:p>
          <a:endParaRPr lang="en-US"/>
        </a:p>
      </dgm:t>
    </dgm:pt>
    <dgm:pt modelId="{40A12A50-5AE5-4384-89E4-2DAAC299E2BE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Sugerencias </a:t>
          </a:r>
          <a:r>
            <a:rPr lang="es-CO" sz="2000" dirty="0" smtClean="0">
              <a:latin typeface="Thomas"/>
              <a:cs typeface="Tahoma" panose="020B0604030504040204" pitchFamily="34" charset="0"/>
            </a:rPr>
            <a:t>1</a:t>
          </a:r>
          <a:endParaRPr lang="en-US" sz="2000" dirty="0">
            <a:latin typeface="Thomas"/>
            <a:cs typeface="Tahoma" panose="020B0604030504040204" pitchFamily="34" charset="0"/>
          </a:endParaRPr>
        </a:p>
      </dgm:t>
    </dgm:pt>
    <dgm:pt modelId="{2FCF27A0-C582-4EC8-99AC-F4C30A19C45D}" type="parTrans" cxnId="{F341E83D-1E43-48F2-A876-A82FD45718D8}">
      <dgm:prSet/>
      <dgm:spPr/>
      <dgm:t>
        <a:bodyPr/>
        <a:lstStyle/>
        <a:p>
          <a:endParaRPr lang="en-US"/>
        </a:p>
      </dgm:t>
    </dgm:pt>
    <dgm:pt modelId="{B1E9158E-F45D-4DA1-96AC-EAE50917B6B6}" type="sibTrans" cxnId="{F341E83D-1E43-48F2-A876-A82FD45718D8}">
      <dgm:prSet/>
      <dgm:spPr/>
      <dgm:t>
        <a:bodyPr/>
        <a:lstStyle/>
        <a:p>
          <a:endParaRPr lang="en-US"/>
        </a:p>
      </dgm:t>
    </dgm:pt>
    <dgm:pt modelId="{0E9F83E8-0290-45F7-A772-C6F10EAE43EB}">
      <dgm:prSet custT="1"/>
      <dgm:spPr/>
      <dgm:t>
        <a:bodyPr/>
        <a:lstStyle/>
        <a:p>
          <a:r>
            <a:rPr lang="es-CO" sz="2000" dirty="0">
              <a:latin typeface="Thomas"/>
              <a:cs typeface="Tahoma" panose="020B0604030504040204" pitchFamily="34" charset="0"/>
            </a:rPr>
            <a:t>Total: </a:t>
          </a:r>
          <a:r>
            <a:rPr lang="es-CO" sz="2000" b="0" i="0" u="none" dirty="0" smtClean="0">
              <a:latin typeface="Thomas"/>
            </a:rPr>
            <a:t>94</a:t>
          </a:r>
          <a:endParaRPr lang="en-US" sz="2000" b="0" dirty="0">
            <a:latin typeface="Thomas"/>
            <a:cs typeface="Tahoma" panose="020B0604030504040204" pitchFamily="34" charset="0"/>
          </a:endParaRPr>
        </a:p>
      </dgm:t>
    </dgm:pt>
    <dgm:pt modelId="{695101B2-C365-492E-8F6F-F059A66973ED}" type="parTrans" cxnId="{14D7E058-F2D7-4CE5-AD83-D9163C13EE89}">
      <dgm:prSet/>
      <dgm:spPr/>
      <dgm:t>
        <a:bodyPr/>
        <a:lstStyle/>
        <a:p>
          <a:endParaRPr lang="en-US"/>
        </a:p>
      </dgm:t>
    </dgm:pt>
    <dgm:pt modelId="{4E296C09-7AC0-417C-9507-8716E31B13C5}" type="sibTrans" cxnId="{14D7E058-F2D7-4CE5-AD83-D9163C13EE89}">
      <dgm:prSet/>
      <dgm:spPr/>
      <dgm:t>
        <a:bodyPr/>
        <a:lstStyle/>
        <a:p>
          <a:endParaRPr lang="en-US"/>
        </a:p>
      </dgm:t>
    </dgm:pt>
    <dgm:pt modelId="{2A56FF45-23BC-4872-8333-667E89BC1508}" type="pres">
      <dgm:prSet presAssocID="{B7F8F84E-5059-407A-B86C-84FC6E7F4D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EA06E00-7910-4009-9C02-A5F978445908}" type="pres">
      <dgm:prSet presAssocID="{5E885D9D-C8B2-46E9-A107-9BA751373217}" presName="compNode" presStyleCnt="0"/>
      <dgm:spPr/>
    </dgm:pt>
    <dgm:pt modelId="{EA0C7A58-D420-4070-9456-95F3B0B98E79}" type="pres">
      <dgm:prSet presAssocID="{5E885D9D-C8B2-46E9-A107-9BA751373217}" presName="pictRect" presStyleLbl="node1" presStyleIdx="0" presStyleCnt="6"/>
      <dgm:spPr>
        <a:blipFill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6BFA9D3C-7239-4EC6-9675-BA82052D785D}" type="pres">
      <dgm:prSet presAssocID="{5E885D9D-C8B2-46E9-A107-9BA751373217}" presName="textRect" presStyleLbl="revTx" presStyleIdx="0" presStyleCnt="6" custScaleX="1130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3EACC9-CED1-4E4D-8D0B-D865DDE832E8}" type="pres">
      <dgm:prSet presAssocID="{9A7CD172-F085-4491-93E6-03F56C1BFFB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99530842-EBF3-4D46-AE64-59E4467E65AA}" type="pres">
      <dgm:prSet presAssocID="{2A33F5CE-3644-4AD7-A642-A66853415DDA}" presName="compNode" presStyleCnt="0"/>
      <dgm:spPr/>
    </dgm:pt>
    <dgm:pt modelId="{88E28629-2AE4-49B1-AE29-5A33828E0A63}" type="pres">
      <dgm:prSet presAssocID="{2A33F5CE-3644-4AD7-A642-A66853415DDA}" presName="pictRect" presStyleLbl="node1" presStyleIdx="1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4E921626-4B81-4448-BB32-12B2D9216F46}" type="pres">
      <dgm:prSet presAssocID="{2A33F5CE-3644-4AD7-A642-A66853415DDA}" presName="textRect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DCC8B0-EC44-4AC1-B9B4-94B3F2A7C5BC}" type="pres">
      <dgm:prSet presAssocID="{DE7156F9-8C91-4435-89E6-764157396C3F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22CCCB5-76BF-4BEB-84F2-866F0556E976}" type="pres">
      <dgm:prSet presAssocID="{603FEC49-90CE-494C-9DA3-5C08E06645AF}" presName="compNode" presStyleCnt="0"/>
      <dgm:spPr/>
    </dgm:pt>
    <dgm:pt modelId="{DE44EB8F-D49A-4FDF-BEF7-F0FBC3280DEE}" type="pres">
      <dgm:prSet presAssocID="{603FEC49-90CE-494C-9DA3-5C08E06645AF}" presName="pictRect" presStyleLbl="node1" presStyleIdx="2" presStyleCnt="6"/>
      <dgm:spPr>
        <a:blipFill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1C419C4F-2D4B-4889-A618-4314071AF34C}" type="pres">
      <dgm:prSet presAssocID="{603FEC49-90CE-494C-9DA3-5C08E06645AF}" presName="textRect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926650-FA36-43C8-B151-8894D4C817D8}" type="pres">
      <dgm:prSet presAssocID="{B8CDC0E5-42E1-4E6D-B788-6090F99AECDB}" presName="sibTrans" presStyleLbl="sibTrans2D1" presStyleIdx="0" presStyleCnt="0"/>
      <dgm:spPr/>
      <dgm:t>
        <a:bodyPr/>
        <a:lstStyle/>
        <a:p>
          <a:endParaRPr lang="es-ES"/>
        </a:p>
      </dgm:t>
    </dgm:pt>
    <dgm:pt modelId="{60928665-9172-4DB8-9FB3-086DD171655D}" type="pres">
      <dgm:prSet presAssocID="{15D24ABB-9618-4F74-94D3-77D5584D980B}" presName="compNode" presStyleCnt="0"/>
      <dgm:spPr/>
    </dgm:pt>
    <dgm:pt modelId="{C6364732-BFF6-4BCA-AD09-079D7F379A57}" type="pres">
      <dgm:prSet presAssocID="{15D24ABB-9618-4F74-94D3-77D5584D980B}" presName="pictRect" presStyleLbl="node1" presStyleIdx="3" presStyleCnt="6"/>
      <dgm:spPr>
        <a:blipFill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0BA1FFCA-812E-408E-AECC-92110B88DA0B}" type="pres">
      <dgm:prSet presAssocID="{15D24ABB-9618-4F74-94D3-77D5584D980B}" presName="textRect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F81490-1DDA-4F01-9861-F94B601547BB}" type="pres">
      <dgm:prSet presAssocID="{ABAB68BE-6C84-4BBF-9833-4456ADFA7E6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25BBCE82-F96E-4731-BC7C-A547D215B2B1}" type="pres">
      <dgm:prSet presAssocID="{40A12A50-5AE5-4384-89E4-2DAAC299E2BE}" presName="compNode" presStyleCnt="0"/>
      <dgm:spPr/>
    </dgm:pt>
    <dgm:pt modelId="{D2D614F8-6FBC-443E-82DF-04EF93F482C3}" type="pres">
      <dgm:prSet presAssocID="{40A12A50-5AE5-4384-89E4-2DAAC299E2BE}" presName="pictRect" presStyleLbl="node1" presStyleIdx="4" presStyleCnt="6"/>
      <dgm:spPr>
        <a:blipFill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5FF9F1E6-60E9-4D55-B16B-E646D150E4C9}" type="pres">
      <dgm:prSet presAssocID="{40A12A50-5AE5-4384-89E4-2DAAC299E2BE}" presName="textRect" presStyleLbl="revTx" presStyleIdx="4" presStyleCnt="6" custScaleX="10710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6F4A543-2286-4331-8530-3883AC4F7F88}" type="pres">
      <dgm:prSet presAssocID="{B1E9158E-F45D-4DA1-96AC-EAE50917B6B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5773AF6-3660-4938-BE54-DB5C5A5B8317}" type="pres">
      <dgm:prSet presAssocID="{0E9F83E8-0290-45F7-A772-C6F10EAE43EB}" presName="compNode" presStyleCnt="0"/>
      <dgm:spPr/>
    </dgm:pt>
    <dgm:pt modelId="{56D79A47-483B-4D6B-BE95-A6EAF5FFA93B}" type="pres">
      <dgm:prSet presAssocID="{0E9F83E8-0290-45F7-A772-C6F10EAE43EB}" presName="pictRect" presStyleLbl="node1" presStyleIdx="5" presStyleCnt="6"/>
      <dgm:spPr>
        <a:blipFill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B75A3A59-A53C-4B2E-A0BB-10711EDA26BA}" type="pres">
      <dgm:prSet presAssocID="{0E9F83E8-0290-45F7-A772-C6F10EAE43EB}" presName="textRect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F639B5F-5628-40DC-BAF1-701DE03503D2}" type="presOf" srcId="{15D24ABB-9618-4F74-94D3-77D5584D980B}" destId="{0BA1FFCA-812E-408E-AECC-92110B88DA0B}" srcOrd="0" destOrd="0" presId="urn:microsoft.com/office/officeart/2005/8/layout/pList1"/>
    <dgm:cxn modelId="{72601387-72E7-40FC-956E-E0CF05F6C913}" type="presOf" srcId="{ABAB68BE-6C84-4BBF-9833-4456ADFA7E66}" destId="{B4F81490-1DDA-4F01-9861-F94B601547BB}" srcOrd="0" destOrd="0" presId="urn:microsoft.com/office/officeart/2005/8/layout/pList1"/>
    <dgm:cxn modelId="{5D1B7211-3C5E-45FF-B152-A816D81A561C}" type="presOf" srcId="{40A12A50-5AE5-4384-89E4-2DAAC299E2BE}" destId="{5FF9F1E6-60E9-4D55-B16B-E646D150E4C9}" srcOrd="0" destOrd="0" presId="urn:microsoft.com/office/officeart/2005/8/layout/pList1"/>
    <dgm:cxn modelId="{B0CC0882-D731-4742-9EA7-20F0A2B335DD}" type="presOf" srcId="{603FEC49-90CE-494C-9DA3-5C08E06645AF}" destId="{1C419C4F-2D4B-4889-A618-4314071AF34C}" srcOrd="0" destOrd="0" presId="urn:microsoft.com/office/officeart/2005/8/layout/pList1"/>
    <dgm:cxn modelId="{4EAA003E-7A0D-40FB-BCD8-41C54F2626B7}" srcId="{B7F8F84E-5059-407A-B86C-84FC6E7F4DC8}" destId="{2A33F5CE-3644-4AD7-A642-A66853415DDA}" srcOrd="1" destOrd="0" parTransId="{E5293263-68C5-4926-AF77-5B8F5D4018FF}" sibTransId="{DE7156F9-8C91-4435-89E6-764157396C3F}"/>
    <dgm:cxn modelId="{14D7E058-F2D7-4CE5-AD83-D9163C13EE89}" srcId="{B7F8F84E-5059-407A-B86C-84FC6E7F4DC8}" destId="{0E9F83E8-0290-45F7-A772-C6F10EAE43EB}" srcOrd="5" destOrd="0" parTransId="{695101B2-C365-492E-8F6F-F059A66973ED}" sibTransId="{4E296C09-7AC0-417C-9507-8716E31B13C5}"/>
    <dgm:cxn modelId="{BBFE0566-AEFF-47DB-A329-449F4B08C597}" srcId="{B7F8F84E-5059-407A-B86C-84FC6E7F4DC8}" destId="{603FEC49-90CE-494C-9DA3-5C08E06645AF}" srcOrd="2" destOrd="0" parTransId="{DDDC8AA8-4EE1-4BAE-B8E6-895AF94EB597}" sibTransId="{B8CDC0E5-42E1-4E6D-B788-6090F99AECDB}"/>
    <dgm:cxn modelId="{AE2121F6-C471-4FE6-A093-FA86942EC3B8}" type="presOf" srcId="{B1E9158E-F45D-4DA1-96AC-EAE50917B6B6}" destId="{46F4A543-2286-4331-8530-3883AC4F7F88}" srcOrd="0" destOrd="0" presId="urn:microsoft.com/office/officeart/2005/8/layout/pList1"/>
    <dgm:cxn modelId="{5A131667-8EBE-43BC-8CBD-6C5927CD1AA1}" type="presOf" srcId="{5E885D9D-C8B2-46E9-A107-9BA751373217}" destId="{6BFA9D3C-7239-4EC6-9675-BA82052D785D}" srcOrd="0" destOrd="0" presId="urn:microsoft.com/office/officeart/2005/8/layout/pList1"/>
    <dgm:cxn modelId="{803C4927-967D-4779-AB30-B16F3CA8077B}" type="presOf" srcId="{0E9F83E8-0290-45F7-A772-C6F10EAE43EB}" destId="{B75A3A59-A53C-4B2E-A0BB-10711EDA26BA}" srcOrd="0" destOrd="0" presId="urn:microsoft.com/office/officeart/2005/8/layout/pList1"/>
    <dgm:cxn modelId="{A91D43E1-4001-446D-8567-BEC6F9DA5E6B}" type="presOf" srcId="{2A33F5CE-3644-4AD7-A642-A66853415DDA}" destId="{4E921626-4B81-4448-BB32-12B2D9216F46}" srcOrd="0" destOrd="0" presId="urn:microsoft.com/office/officeart/2005/8/layout/pList1"/>
    <dgm:cxn modelId="{F40D0CD4-494B-4492-BA9B-D84470E25472}" type="presOf" srcId="{9A7CD172-F085-4491-93E6-03F56C1BFFB3}" destId="{1E3EACC9-CED1-4E4D-8D0B-D865DDE832E8}" srcOrd="0" destOrd="0" presId="urn:microsoft.com/office/officeart/2005/8/layout/pList1"/>
    <dgm:cxn modelId="{F341E83D-1E43-48F2-A876-A82FD45718D8}" srcId="{B7F8F84E-5059-407A-B86C-84FC6E7F4DC8}" destId="{40A12A50-5AE5-4384-89E4-2DAAC299E2BE}" srcOrd="4" destOrd="0" parTransId="{2FCF27A0-C582-4EC8-99AC-F4C30A19C45D}" sibTransId="{B1E9158E-F45D-4DA1-96AC-EAE50917B6B6}"/>
    <dgm:cxn modelId="{F2E5A580-8481-4E20-8E60-E2E5F86F627B}" srcId="{B7F8F84E-5059-407A-B86C-84FC6E7F4DC8}" destId="{5E885D9D-C8B2-46E9-A107-9BA751373217}" srcOrd="0" destOrd="0" parTransId="{853410EC-9FCC-4718-896E-29812B3BC456}" sibTransId="{9A7CD172-F085-4491-93E6-03F56C1BFFB3}"/>
    <dgm:cxn modelId="{A85CAA66-A2B0-4B97-862E-10482321133A}" type="presOf" srcId="{B7F8F84E-5059-407A-B86C-84FC6E7F4DC8}" destId="{2A56FF45-23BC-4872-8333-667E89BC1508}" srcOrd="0" destOrd="0" presId="urn:microsoft.com/office/officeart/2005/8/layout/pList1"/>
    <dgm:cxn modelId="{FDA98824-AF36-4251-9709-EA5F2A8FBEF2}" srcId="{B7F8F84E-5059-407A-B86C-84FC6E7F4DC8}" destId="{15D24ABB-9618-4F74-94D3-77D5584D980B}" srcOrd="3" destOrd="0" parTransId="{FD192496-7F77-44F5-9008-7C05EFCD01D8}" sibTransId="{ABAB68BE-6C84-4BBF-9833-4456ADFA7E66}"/>
    <dgm:cxn modelId="{C43B6B64-0603-4762-AD31-6727155C4EFB}" type="presOf" srcId="{B8CDC0E5-42E1-4E6D-B788-6090F99AECDB}" destId="{AC926650-FA36-43C8-B151-8894D4C817D8}" srcOrd="0" destOrd="0" presId="urn:microsoft.com/office/officeart/2005/8/layout/pList1"/>
    <dgm:cxn modelId="{C8142E73-E4B8-4107-AC15-CB2F969877EF}" type="presOf" srcId="{DE7156F9-8C91-4435-89E6-764157396C3F}" destId="{AEDCC8B0-EC44-4AC1-B9B4-94B3F2A7C5BC}" srcOrd="0" destOrd="0" presId="urn:microsoft.com/office/officeart/2005/8/layout/pList1"/>
    <dgm:cxn modelId="{3D5309C9-E97C-4EAB-83F3-806621234B4E}" type="presParOf" srcId="{2A56FF45-23BC-4872-8333-667E89BC1508}" destId="{1EA06E00-7910-4009-9C02-A5F978445908}" srcOrd="0" destOrd="0" presId="urn:microsoft.com/office/officeart/2005/8/layout/pList1"/>
    <dgm:cxn modelId="{77D2A658-2FB0-46E5-9260-219FA19F194A}" type="presParOf" srcId="{1EA06E00-7910-4009-9C02-A5F978445908}" destId="{EA0C7A58-D420-4070-9456-95F3B0B98E79}" srcOrd="0" destOrd="0" presId="urn:microsoft.com/office/officeart/2005/8/layout/pList1"/>
    <dgm:cxn modelId="{35B32142-97B5-410D-B828-E2D0E7809A2B}" type="presParOf" srcId="{1EA06E00-7910-4009-9C02-A5F978445908}" destId="{6BFA9D3C-7239-4EC6-9675-BA82052D785D}" srcOrd="1" destOrd="0" presId="urn:microsoft.com/office/officeart/2005/8/layout/pList1"/>
    <dgm:cxn modelId="{18E7268A-238A-42F5-A0DD-449C8696CE3D}" type="presParOf" srcId="{2A56FF45-23BC-4872-8333-667E89BC1508}" destId="{1E3EACC9-CED1-4E4D-8D0B-D865DDE832E8}" srcOrd="1" destOrd="0" presId="urn:microsoft.com/office/officeart/2005/8/layout/pList1"/>
    <dgm:cxn modelId="{CB010812-E1F2-44D3-8231-9E4DA991A947}" type="presParOf" srcId="{2A56FF45-23BC-4872-8333-667E89BC1508}" destId="{99530842-EBF3-4D46-AE64-59E4467E65AA}" srcOrd="2" destOrd="0" presId="urn:microsoft.com/office/officeart/2005/8/layout/pList1"/>
    <dgm:cxn modelId="{3A4E1A4C-5970-421F-B972-910F8FD8EBDA}" type="presParOf" srcId="{99530842-EBF3-4D46-AE64-59E4467E65AA}" destId="{88E28629-2AE4-49B1-AE29-5A33828E0A63}" srcOrd="0" destOrd="0" presId="urn:microsoft.com/office/officeart/2005/8/layout/pList1"/>
    <dgm:cxn modelId="{2DCE7039-977E-46EC-8938-5C0382B18741}" type="presParOf" srcId="{99530842-EBF3-4D46-AE64-59E4467E65AA}" destId="{4E921626-4B81-4448-BB32-12B2D9216F46}" srcOrd="1" destOrd="0" presId="urn:microsoft.com/office/officeart/2005/8/layout/pList1"/>
    <dgm:cxn modelId="{E540C780-49E1-453D-B6BF-20450033CC2E}" type="presParOf" srcId="{2A56FF45-23BC-4872-8333-667E89BC1508}" destId="{AEDCC8B0-EC44-4AC1-B9B4-94B3F2A7C5BC}" srcOrd="3" destOrd="0" presId="urn:microsoft.com/office/officeart/2005/8/layout/pList1"/>
    <dgm:cxn modelId="{A306B757-E079-4E06-B3DB-EA6C0013C9F7}" type="presParOf" srcId="{2A56FF45-23BC-4872-8333-667E89BC1508}" destId="{E22CCCB5-76BF-4BEB-84F2-866F0556E976}" srcOrd="4" destOrd="0" presId="urn:microsoft.com/office/officeart/2005/8/layout/pList1"/>
    <dgm:cxn modelId="{06831423-0497-4966-A55D-1D5306CF81F6}" type="presParOf" srcId="{E22CCCB5-76BF-4BEB-84F2-866F0556E976}" destId="{DE44EB8F-D49A-4FDF-BEF7-F0FBC3280DEE}" srcOrd="0" destOrd="0" presId="urn:microsoft.com/office/officeart/2005/8/layout/pList1"/>
    <dgm:cxn modelId="{C2940AF7-66FF-4E73-A949-55278F9D12D9}" type="presParOf" srcId="{E22CCCB5-76BF-4BEB-84F2-866F0556E976}" destId="{1C419C4F-2D4B-4889-A618-4314071AF34C}" srcOrd="1" destOrd="0" presId="urn:microsoft.com/office/officeart/2005/8/layout/pList1"/>
    <dgm:cxn modelId="{90D0FF7E-22CE-414C-88D4-552F5010F989}" type="presParOf" srcId="{2A56FF45-23BC-4872-8333-667E89BC1508}" destId="{AC926650-FA36-43C8-B151-8894D4C817D8}" srcOrd="5" destOrd="0" presId="urn:microsoft.com/office/officeart/2005/8/layout/pList1"/>
    <dgm:cxn modelId="{3850C09F-9C26-4D8A-BFAB-D844BBF85E13}" type="presParOf" srcId="{2A56FF45-23BC-4872-8333-667E89BC1508}" destId="{60928665-9172-4DB8-9FB3-086DD171655D}" srcOrd="6" destOrd="0" presId="urn:microsoft.com/office/officeart/2005/8/layout/pList1"/>
    <dgm:cxn modelId="{52D4CB40-EB1D-481D-9FA1-9AF4379DA724}" type="presParOf" srcId="{60928665-9172-4DB8-9FB3-086DD171655D}" destId="{C6364732-BFF6-4BCA-AD09-079D7F379A57}" srcOrd="0" destOrd="0" presId="urn:microsoft.com/office/officeart/2005/8/layout/pList1"/>
    <dgm:cxn modelId="{9004D4CE-3F93-4836-9C12-1B25860B2C73}" type="presParOf" srcId="{60928665-9172-4DB8-9FB3-086DD171655D}" destId="{0BA1FFCA-812E-408E-AECC-92110B88DA0B}" srcOrd="1" destOrd="0" presId="urn:microsoft.com/office/officeart/2005/8/layout/pList1"/>
    <dgm:cxn modelId="{888E6DE9-AC57-4D66-AA5C-4B3F06B9DCA0}" type="presParOf" srcId="{2A56FF45-23BC-4872-8333-667E89BC1508}" destId="{B4F81490-1DDA-4F01-9861-F94B601547BB}" srcOrd="7" destOrd="0" presId="urn:microsoft.com/office/officeart/2005/8/layout/pList1"/>
    <dgm:cxn modelId="{34596C07-28BD-4846-80DA-8F9062A74F1E}" type="presParOf" srcId="{2A56FF45-23BC-4872-8333-667E89BC1508}" destId="{25BBCE82-F96E-4731-BC7C-A547D215B2B1}" srcOrd="8" destOrd="0" presId="urn:microsoft.com/office/officeart/2005/8/layout/pList1"/>
    <dgm:cxn modelId="{F3A512A0-7E8B-4B35-81B9-3C47C763F8A0}" type="presParOf" srcId="{25BBCE82-F96E-4731-BC7C-A547D215B2B1}" destId="{D2D614F8-6FBC-443E-82DF-04EF93F482C3}" srcOrd="0" destOrd="0" presId="urn:microsoft.com/office/officeart/2005/8/layout/pList1"/>
    <dgm:cxn modelId="{9B23FC47-C858-413D-8BDB-D50364C5DAA1}" type="presParOf" srcId="{25BBCE82-F96E-4731-BC7C-A547D215B2B1}" destId="{5FF9F1E6-60E9-4D55-B16B-E646D150E4C9}" srcOrd="1" destOrd="0" presId="urn:microsoft.com/office/officeart/2005/8/layout/pList1"/>
    <dgm:cxn modelId="{474759B4-4E08-4478-9C9B-C5592409E4AE}" type="presParOf" srcId="{2A56FF45-23BC-4872-8333-667E89BC1508}" destId="{46F4A543-2286-4331-8530-3883AC4F7F88}" srcOrd="9" destOrd="0" presId="urn:microsoft.com/office/officeart/2005/8/layout/pList1"/>
    <dgm:cxn modelId="{32BF39CD-A353-44E8-818D-EB3BDA572910}" type="presParOf" srcId="{2A56FF45-23BC-4872-8333-667E89BC1508}" destId="{E5773AF6-3660-4938-BE54-DB5C5A5B8317}" srcOrd="10" destOrd="0" presId="urn:microsoft.com/office/officeart/2005/8/layout/pList1"/>
    <dgm:cxn modelId="{2027EBBB-F569-447F-BDD3-3A0FF520F9C4}" type="presParOf" srcId="{E5773AF6-3660-4938-BE54-DB5C5A5B8317}" destId="{56D79A47-483B-4D6B-BE95-A6EAF5FFA93B}" srcOrd="0" destOrd="0" presId="urn:microsoft.com/office/officeart/2005/8/layout/pList1"/>
    <dgm:cxn modelId="{0A3C5914-2CCF-4963-B7CD-3387377F8009}" type="presParOf" srcId="{E5773AF6-3660-4938-BE54-DB5C5A5B8317}" destId="{B75A3A59-A53C-4B2E-A0BB-10711EDA26B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F8F84E-5059-407A-B86C-84FC6E7F4DC8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E885D9D-C8B2-46E9-A107-9BA751373217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Asignada: 4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53410EC-9FCC-4718-896E-29812B3BC456}" type="parTrans" cxnId="{F2E5A580-8481-4E20-8E60-E2E5F86F627B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A7CD172-F085-4491-93E6-03F56C1BFFB3}" type="sibTrans" cxnId="{F2E5A580-8481-4E20-8E60-E2E5F86F627B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A33F5CE-3644-4AD7-A642-A66853415DDA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Reabierta: 0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5293263-68C5-4926-AF77-5B8F5D4018FF}" type="parTrans" cxnId="{4EAA003E-7A0D-40FB-BCD8-41C54F2626B7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E7156F9-8C91-4435-89E6-764157396C3F}" type="sibTrans" cxnId="{4EAA003E-7A0D-40FB-BCD8-41C54F2626B7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03FEC49-90CE-494C-9DA3-5C08E06645AF}">
      <dgm:prSet/>
      <dgm:spPr/>
      <dgm:t>
        <a:bodyPr/>
        <a:lstStyle/>
        <a:p>
          <a:r>
            <a:rPr lang="es-CO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Generada: 5</a:t>
          </a:r>
          <a:endParaRPr lang="en-US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DDC8AA8-4EE1-4BAE-B8E6-895AF94EB597}" type="parTrans" cxnId="{BBFE0566-AEFF-47DB-A329-449F4B08C597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8CDC0E5-42E1-4E6D-B788-6090F99AECDB}" type="sibTrans" cxnId="{BBFE0566-AEFF-47DB-A329-449F4B08C597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5D24ABB-9618-4F74-94D3-77D5584D980B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Cerradas: 85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D192496-7F77-44F5-9008-7C05EFCD01D8}" type="parTrans" cxnId="{FDA98824-AF36-4251-9709-EA5F2A8FBEF2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BAB68BE-6C84-4BBF-9833-4456ADFA7E66}" type="sibTrans" cxnId="{FDA98824-AF36-4251-9709-EA5F2A8FBEF2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E9F83E8-0290-45F7-A772-C6F10EAE43EB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Total parcial: 102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5101B2-C365-492E-8F6F-F059A66973ED}" type="parTrans" cxnId="{14D7E058-F2D7-4CE5-AD83-D9163C13EE89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E296C09-7AC0-417C-9507-8716E31B13C5}" type="sibTrans" cxnId="{14D7E058-F2D7-4CE5-AD83-D9163C13EE89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0A12A50-5AE5-4384-89E4-2DAAC299E2BE}">
      <dgm:prSet/>
      <dgm:spPr/>
      <dgm:t>
        <a:bodyPr/>
        <a:lstStyle/>
        <a:p>
          <a:r>
            <a:rPr lang="es-CO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No aplica: 8</a:t>
          </a:r>
          <a:endParaRPr lang="en-US" dirty="0">
            <a:solidFill>
              <a:srgbClr val="FF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1E9158E-F45D-4DA1-96AC-EAE50917B6B6}" type="sibTrans" cxnId="{F341E83D-1E43-48F2-A876-A82FD45718D8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FCF27A0-C582-4EC8-99AC-F4C30A19C45D}" type="parTrans" cxnId="{F341E83D-1E43-48F2-A876-A82FD45718D8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004A3C2-E21F-4284-A5B1-2F25350CF261}">
      <dgm:prSet/>
      <dgm:spPr/>
      <dgm:t>
        <a:bodyPr/>
        <a:lstStyle/>
        <a:p>
          <a:r>
            <a:rPr lang="es-ES" b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En Trámite: 0</a:t>
          </a:r>
          <a:endParaRPr lang="es-ES" b="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B4A5325-D6B4-4FE3-BEEB-92E248C4CC85}" type="parTrans" cxnId="{3079ADFC-3E60-4A53-82F0-1314954D1B8F}">
      <dgm:prSet/>
      <dgm:spPr/>
      <dgm:t>
        <a:bodyPr/>
        <a:lstStyle/>
        <a:p>
          <a:endParaRPr lang="es-E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31524A4-EEB2-4F92-8E75-6EC18F40510E}" type="sibTrans" cxnId="{3079ADFC-3E60-4A53-82F0-1314954D1B8F}">
      <dgm:prSet/>
      <dgm:spPr/>
      <dgm:t>
        <a:bodyPr/>
        <a:lstStyle/>
        <a:p>
          <a:endParaRPr lang="es-E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A56FF45-23BC-4872-8333-667E89BC1508}" type="pres">
      <dgm:prSet presAssocID="{B7F8F84E-5059-407A-B86C-84FC6E7F4D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EA06E00-7910-4009-9C02-A5F978445908}" type="pres">
      <dgm:prSet presAssocID="{5E885D9D-C8B2-46E9-A107-9BA751373217}" presName="compNode" presStyleCnt="0"/>
      <dgm:spPr/>
    </dgm:pt>
    <dgm:pt modelId="{EA0C7A58-D420-4070-9456-95F3B0B98E79}" type="pres">
      <dgm:prSet presAssocID="{5E885D9D-C8B2-46E9-A107-9BA751373217}" presName="pictRect" presStyleLbl="node1" presStyleIdx="0" presStyleCnt="7"/>
      <dgm:spPr>
        <a:blipFill rotWithShape="1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6BFA9D3C-7239-4EC6-9675-BA82052D785D}" type="pres">
      <dgm:prSet presAssocID="{5E885D9D-C8B2-46E9-A107-9BA751373217}" presName="textRect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3EACC9-CED1-4E4D-8D0B-D865DDE832E8}" type="pres">
      <dgm:prSet presAssocID="{9A7CD172-F085-4491-93E6-03F56C1BFFB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99530842-EBF3-4D46-AE64-59E4467E65AA}" type="pres">
      <dgm:prSet presAssocID="{2A33F5CE-3644-4AD7-A642-A66853415DDA}" presName="compNode" presStyleCnt="0"/>
      <dgm:spPr/>
    </dgm:pt>
    <dgm:pt modelId="{88E28629-2AE4-49B1-AE29-5A33828E0A63}" type="pres">
      <dgm:prSet presAssocID="{2A33F5CE-3644-4AD7-A642-A66853415DDA}" presName="pictRect" presStyleLbl="node1" presStyleIdx="1" presStyleCnt="7"/>
      <dgm:spPr>
        <a:blipFill rotWithShape="1"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4E921626-4B81-4448-BB32-12B2D9216F46}" type="pres">
      <dgm:prSet presAssocID="{2A33F5CE-3644-4AD7-A642-A66853415DDA}" presName="textRect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DCC8B0-EC44-4AC1-B9B4-94B3F2A7C5BC}" type="pres">
      <dgm:prSet presAssocID="{DE7156F9-8C91-4435-89E6-764157396C3F}" presName="sibTrans" presStyleLbl="sibTrans2D1" presStyleIdx="0" presStyleCnt="0"/>
      <dgm:spPr/>
      <dgm:t>
        <a:bodyPr/>
        <a:lstStyle/>
        <a:p>
          <a:endParaRPr lang="es-ES"/>
        </a:p>
      </dgm:t>
    </dgm:pt>
    <dgm:pt modelId="{34EE4F2D-C070-440A-9B8C-0C9A6941D916}" type="pres">
      <dgm:prSet presAssocID="{C004A3C2-E21F-4284-A5B1-2F25350CF261}" presName="compNode" presStyleCnt="0"/>
      <dgm:spPr/>
    </dgm:pt>
    <dgm:pt modelId="{F024B155-4A87-4A6F-9E9B-9629B83FEC3A}" type="pres">
      <dgm:prSet presAssocID="{C004A3C2-E21F-4284-A5B1-2F25350CF261}" presName="pictRect" presStyleLbl="node1" presStyleIdx="2" presStyleCnt="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5E2AACD4-D8C3-4F11-9B2A-F9F401DCC815}" type="pres">
      <dgm:prSet presAssocID="{C004A3C2-E21F-4284-A5B1-2F25350CF261}" presName="textRect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5C563C5-F66C-4CC6-94E2-D3A31967E3ED}" type="pres">
      <dgm:prSet presAssocID="{431524A4-EEB2-4F92-8E75-6EC18F40510E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22CCCB5-76BF-4BEB-84F2-866F0556E976}" type="pres">
      <dgm:prSet presAssocID="{603FEC49-90CE-494C-9DA3-5C08E06645AF}" presName="compNode" presStyleCnt="0"/>
      <dgm:spPr/>
    </dgm:pt>
    <dgm:pt modelId="{DE44EB8F-D49A-4FDF-BEF7-F0FBC3280DEE}" type="pres">
      <dgm:prSet presAssocID="{603FEC49-90CE-494C-9DA3-5C08E06645AF}" presName="pictRect" presStyleLbl="node1" presStyleIdx="3" presStyleCnt="7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1C419C4F-2D4B-4889-A618-4314071AF34C}" type="pres">
      <dgm:prSet presAssocID="{603FEC49-90CE-494C-9DA3-5C08E06645AF}" presName="textRect" presStyleLbl="revTx" presStyleIdx="3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926650-FA36-43C8-B151-8894D4C817D8}" type="pres">
      <dgm:prSet presAssocID="{B8CDC0E5-42E1-4E6D-B788-6090F99AECDB}" presName="sibTrans" presStyleLbl="sibTrans2D1" presStyleIdx="0" presStyleCnt="0"/>
      <dgm:spPr/>
      <dgm:t>
        <a:bodyPr/>
        <a:lstStyle/>
        <a:p>
          <a:endParaRPr lang="es-ES"/>
        </a:p>
      </dgm:t>
    </dgm:pt>
    <dgm:pt modelId="{60928665-9172-4DB8-9FB3-086DD171655D}" type="pres">
      <dgm:prSet presAssocID="{15D24ABB-9618-4F74-94D3-77D5584D980B}" presName="compNode" presStyleCnt="0"/>
      <dgm:spPr/>
    </dgm:pt>
    <dgm:pt modelId="{C6364732-BFF6-4BCA-AD09-079D7F379A57}" type="pres">
      <dgm:prSet presAssocID="{15D24ABB-9618-4F74-94D3-77D5584D980B}" presName="pictRect" presStyleLbl="node1" presStyleIdx="4" presStyleCnt="7"/>
      <dgm:spPr>
        <a:blipFill rotWithShape="1">
          <a:blip xmlns:r="http://schemas.openxmlformats.org/officeDocument/2006/relationships"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0BA1FFCA-812E-408E-AECC-92110B88DA0B}" type="pres">
      <dgm:prSet presAssocID="{15D24ABB-9618-4F74-94D3-77D5584D980B}" presName="textRect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F81490-1DDA-4F01-9861-F94B601547BB}" type="pres">
      <dgm:prSet presAssocID="{ABAB68BE-6C84-4BBF-9833-4456ADFA7E6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25BBCE82-F96E-4731-BC7C-A547D215B2B1}" type="pres">
      <dgm:prSet presAssocID="{40A12A50-5AE5-4384-89E4-2DAAC299E2BE}" presName="compNode" presStyleCnt="0"/>
      <dgm:spPr/>
    </dgm:pt>
    <dgm:pt modelId="{D2D614F8-6FBC-443E-82DF-04EF93F482C3}" type="pres">
      <dgm:prSet presAssocID="{40A12A50-5AE5-4384-89E4-2DAAC299E2BE}" presName="pictRect" presStyleLbl="node1" presStyleIdx="5" presStyleCnt="7"/>
      <dgm:spPr>
        <a:blipFill rotWithShape="1"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5FF9F1E6-60E9-4D55-B16B-E646D150E4C9}" type="pres">
      <dgm:prSet presAssocID="{40A12A50-5AE5-4384-89E4-2DAAC299E2BE}" presName="textRect" presStyleLbl="revTx" presStyleIdx="5" presStyleCnt="7" custScaleX="134428" custLinFactNeighborX="3807" custLinFactNeighborY="228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6F4A543-2286-4331-8530-3883AC4F7F88}" type="pres">
      <dgm:prSet presAssocID="{B1E9158E-F45D-4DA1-96AC-EAE50917B6B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5773AF6-3660-4938-BE54-DB5C5A5B8317}" type="pres">
      <dgm:prSet presAssocID="{0E9F83E8-0290-45F7-A772-C6F10EAE43EB}" presName="compNode" presStyleCnt="0"/>
      <dgm:spPr/>
    </dgm:pt>
    <dgm:pt modelId="{56D79A47-483B-4D6B-BE95-A6EAF5FFA93B}" type="pres">
      <dgm:prSet presAssocID="{0E9F83E8-0290-45F7-A772-C6F10EAE43EB}" presName="pictRect" presStyleLbl="node1" presStyleIdx="6" presStyleCnt="7"/>
      <dgm:spPr>
        <a:blipFill rotWithShape="1">
          <a:blip xmlns:r="http://schemas.openxmlformats.org/officeDocument/2006/relationships" r:embed="rId1"/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B75A3A59-A53C-4B2E-A0BB-10711EDA26BA}" type="pres">
      <dgm:prSet presAssocID="{0E9F83E8-0290-45F7-A772-C6F10EAE43EB}" presName="textRect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91D43E1-4001-446D-8567-BEC6F9DA5E6B}" type="presOf" srcId="{2A33F5CE-3644-4AD7-A642-A66853415DDA}" destId="{4E921626-4B81-4448-BB32-12B2D9216F46}" srcOrd="0" destOrd="0" presId="urn:microsoft.com/office/officeart/2005/8/layout/pList1"/>
    <dgm:cxn modelId="{6F639B5F-5628-40DC-BAF1-701DE03503D2}" type="presOf" srcId="{15D24ABB-9618-4F74-94D3-77D5584D980B}" destId="{0BA1FFCA-812E-408E-AECC-92110B88DA0B}" srcOrd="0" destOrd="0" presId="urn:microsoft.com/office/officeart/2005/8/layout/pList1"/>
    <dgm:cxn modelId="{B0CC0882-D731-4742-9EA7-20F0A2B335DD}" type="presOf" srcId="{603FEC49-90CE-494C-9DA3-5C08E06645AF}" destId="{1C419C4F-2D4B-4889-A618-4314071AF34C}" srcOrd="0" destOrd="0" presId="urn:microsoft.com/office/officeart/2005/8/layout/pList1"/>
    <dgm:cxn modelId="{F2E5A580-8481-4E20-8E60-E2E5F86F627B}" srcId="{B7F8F84E-5059-407A-B86C-84FC6E7F4DC8}" destId="{5E885D9D-C8B2-46E9-A107-9BA751373217}" srcOrd="0" destOrd="0" parTransId="{853410EC-9FCC-4718-896E-29812B3BC456}" sibTransId="{9A7CD172-F085-4491-93E6-03F56C1BFFB3}"/>
    <dgm:cxn modelId="{5A131667-8EBE-43BC-8CBD-6C5927CD1AA1}" type="presOf" srcId="{5E885D9D-C8B2-46E9-A107-9BA751373217}" destId="{6BFA9D3C-7239-4EC6-9675-BA82052D785D}" srcOrd="0" destOrd="0" presId="urn:microsoft.com/office/officeart/2005/8/layout/pList1"/>
    <dgm:cxn modelId="{F40D0CD4-494B-4492-BA9B-D84470E25472}" type="presOf" srcId="{9A7CD172-F085-4491-93E6-03F56C1BFFB3}" destId="{1E3EACC9-CED1-4E4D-8D0B-D865DDE832E8}" srcOrd="0" destOrd="0" presId="urn:microsoft.com/office/officeart/2005/8/layout/pList1"/>
    <dgm:cxn modelId="{14D7E058-F2D7-4CE5-AD83-D9163C13EE89}" srcId="{B7F8F84E-5059-407A-B86C-84FC6E7F4DC8}" destId="{0E9F83E8-0290-45F7-A772-C6F10EAE43EB}" srcOrd="6" destOrd="0" parTransId="{695101B2-C365-492E-8F6F-F059A66973ED}" sibTransId="{4E296C09-7AC0-417C-9507-8716E31B13C5}"/>
    <dgm:cxn modelId="{5D1B7211-3C5E-45FF-B152-A816D81A561C}" type="presOf" srcId="{40A12A50-5AE5-4384-89E4-2DAAC299E2BE}" destId="{5FF9F1E6-60E9-4D55-B16B-E646D150E4C9}" srcOrd="0" destOrd="0" presId="urn:microsoft.com/office/officeart/2005/8/layout/pList1"/>
    <dgm:cxn modelId="{A85CAA66-A2B0-4B97-862E-10482321133A}" type="presOf" srcId="{B7F8F84E-5059-407A-B86C-84FC6E7F4DC8}" destId="{2A56FF45-23BC-4872-8333-667E89BC1508}" srcOrd="0" destOrd="0" presId="urn:microsoft.com/office/officeart/2005/8/layout/pList1"/>
    <dgm:cxn modelId="{72601387-72E7-40FC-956E-E0CF05F6C913}" type="presOf" srcId="{ABAB68BE-6C84-4BBF-9833-4456ADFA7E66}" destId="{B4F81490-1DDA-4F01-9861-F94B601547BB}" srcOrd="0" destOrd="0" presId="urn:microsoft.com/office/officeart/2005/8/layout/pList1"/>
    <dgm:cxn modelId="{DFB79BCA-4B4C-49B6-B2AE-8B0307CD1717}" type="presOf" srcId="{431524A4-EEB2-4F92-8E75-6EC18F40510E}" destId="{F5C563C5-F66C-4CC6-94E2-D3A31967E3ED}" srcOrd="0" destOrd="0" presId="urn:microsoft.com/office/officeart/2005/8/layout/pList1"/>
    <dgm:cxn modelId="{F341E83D-1E43-48F2-A876-A82FD45718D8}" srcId="{B7F8F84E-5059-407A-B86C-84FC6E7F4DC8}" destId="{40A12A50-5AE5-4384-89E4-2DAAC299E2BE}" srcOrd="5" destOrd="0" parTransId="{2FCF27A0-C582-4EC8-99AC-F4C30A19C45D}" sibTransId="{B1E9158E-F45D-4DA1-96AC-EAE50917B6B6}"/>
    <dgm:cxn modelId="{3079ADFC-3E60-4A53-82F0-1314954D1B8F}" srcId="{B7F8F84E-5059-407A-B86C-84FC6E7F4DC8}" destId="{C004A3C2-E21F-4284-A5B1-2F25350CF261}" srcOrd="2" destOrd="0" parTransId="{1B4A5325-D6B4-4FE3-BEEB-92E248C4CC85}" sibTransId="{431524A4-EEB2-4F92-8E75-6EC18F40510E}"/>
    <dgm:cxn modelId="{FDA98824-AF36-4251-9709-EA5F2A8FBEF2}" srcId="{B7F8F84E-5059-407A-B86C-84FC6E7F4DC8}" destId="{15D24ABB-9618-4F74-94D3-77D5584D980B}" srcOrd="4" destOrd="0" parTransId="{FD192496-7F77-44F5-9008-7C05EFCD01D8}" sibTransId="{ABAB68BE-6C84-4BBF-9833-4456ADFA7E66}"/>
    <dgm:cxn modelId="{E6CA88CE-F1A3-4618-817A-5C5BA8E5CE24}" type="presOf" srcId="{C004A3C2-E21F-4284-A5B1-2F25350CF261}" destId="{5E2AACD4-D8C3-4F11-9B2A-F9F401DCC815}" srcOrd="0" destOrd="0" presId="urn:microsoft.com/office/officeart/2005/8/layout/pList1"/>
    <dgm:cxn modelId="{C8142E73-E4B8-4107-AC15-CB2F969877EF}" type="presOf" srcId="{DE7156F9-8C91-4435-89E6-764157396C3F}" destId="{AEDCC8B0-EC44-4AC1-B9B4-94B3F2A7C5BC}" srcOrd="0" destOrd="0" presId="urn:microsoft.com/office/officeart/2005/8/layout/pList1"/>
    <dgm:cxn modelId="{4EAA003E-7A0D-40FB-BCD8-41C54F2626B7}" srcId="{B7F8F84E-5059-407A-B86C-84FC6E7F4DC8}" destId="{2A33F5CE-3644-4AD7-A642-A66853415DDA}" srcOrd="1" destOrd="0" parTransId="{E5293263-68C5-4926-AF77-5B8F5D4018FF}" sibTransId="{DE7156F9-8C91-4435-89E6-764157396C3F}"/>
    <dgm:cxn modelId="{C43B6B64-0603-4762-AD31-6727155C4EFB}" type="presOf" srcId="{B8CDC0E5-42E1-4E6D-B788-6090F99AECDB}" destId="{AC926650-FA36-43C8-B151-8894D4C817D8}" srcOrd="0" destOrd="0" presId="urn:microsoft.com/office/officeart/2005/8/layout/pList1"/>
    <dgm:cxn modelId="{803C4927-967D-4779-AB30-B16F3CA8077B}" type="presOf" srcId="{0E9F83E8-0290-45F7-A772-C6F10EAE43EB}" destId="{B75A3A59-A53C-4B2E-A0BB-10711EDA26BA}" srcOrd="0" destOrd="0" presId="urn:microsoft.com/office/officeart/2005/8/layout/pList1"/>
    <dgm:cxn modelId="{BBFE0566-AEFF-47DB-A329-449F4B08C597}" srcId="{B7F8F84E-5059-407A-B86C-84FC6E7F4DC8}" destId="{603FEC49-90CE-494C-9DA3-5C08E06645AF}" srcOrd="3" destOrd="0" parTransId="{DDDC8AA8-4EE1-4BAE-B8E6-895AF94EB597}" sibTransId="{B8CDC0E5-42E1-4E6D-B788-6090F99AECDB}"/>
    <dgm:cxn modelId="{AE2121F6-C471-4FE6-A093-FA86942EC3B8}" type="presOf" srcId="{B1E9158E-F45D-4DA1-96AC-EAE50917B6B6}" destId="{46F4A543-2286-4331-8530-3883AC4F7F88}" srcOrd="0" destOrd="0" presId="urn:microsoft.com/office/officeart/2005/8/layout/pList1"/>
    <dgm:cxn modelId="{3D5309C9-E97C-4EAB-83F3-806621234B4E}" type="presParOf" srcId="{2A56FF45-23BC-4872-8333-667E89BC1508}" destId="{1EA06E00-7910-4009-9C02-A5F978445908}" srcOrd="0" destOrd="0" presId="urn:microsoft.com/office/officeart/2005/8/layout/pList1"/>
    <dgm:cxn modelId="{77D2A658-2FB0-46E5-9260-219FA19F194A}" type="presParOf" srcId="{1EA06E00-7910-4009-9C02-A5F978445908}" destId="{EA0C7A58-D420-4070-9456-95F3B0B98E79}" srcOrd="0" destOrd="0" presId="urn:microsoft.com/office/officeart/2005/8/layout/pList1"/>
    <dgm:cxn modelId="{35B32142-97B5-410D-B828-E2D0E7809A2B}" type="presParOf" srcId="{1EA06E00-7910-4009-9C02-A5F978445908}" destId="{6BFA9D3C-7239-4EC6-9675-BA82052D785D}" srcOrd="1" destOrd="0" presId="urn:microsoft.com/office/officeart/2005/8/layout/pList1"/>
    <dgm:cxn modelId="{18E7268A-238A-42F5-A0DD-449C8696CE3D}" type="presParOf" srcId="{2A56FF45-23BC-4872-8333-667E89BC1508}" destId="{1E3EACC9-CED1-4E4D-8D0B-D865DDE832E8}" srcOrd="1" destOrd="0" presId="urn:microsoft.com/office/officeart/2005/8/layout/pList1"/>
    <dgm:cxn modelId="{CB010812-E1F2-44D3-8231-9E4DA991A947}" type="presParOf" srcId="{2A56FF45-23BC-4872-8333-667E89BC1508}" destId="{99530842-EBF3-4D46-AE64-59E4467E65AA}" srcOrd="2" destOrd="0" presId="urn:microsoft.com/office/officeart/2005/8/layout/pList1"/>
    <dgm:cxn modelId="{3A4E1A4C-5970-421F-B972-910F8FD8EBDA}" type="presParOf" srcId="{99530842-EBF3-4D46-AE64-59E4467E65AA}" destId="{88E28629-2AE4-49B1-AE29-5A33828E0A63}" srcOrd="0" destOrd="0" presId="urn:microsoft.com/office/officeart/2005/8/layout/pList1"/>
    <dgm:cxn modelId="{2DCE7039-977E-46EC-8938-5C0382B18741}" type="presParOf" srcId="{99530842-EBF3-4D46-AE64-59E4467E65AA}" destId="{4E921626-4B81-4448-BB32-12B2D9216F46}" srcOrd="1" destOrd="0" presId="urn:microsoft.com/office/officeart/2005/8/layout/pList1"/>
    <dgm:cxn modelId="{E540C780-49E1-453D-B6BF-20450033CC2E}" type="presParOf" srcId="{2A56FF45-23BC-4872-8333-667E89BC1508}" destId="{AEDCC8B0-EC44-4AC1-B9B4-94B3F2A7C5BC}" srcOrd="3" destOrd="0" presId="urn:microsoft.com/office/officeart/2005/8/layout/pList1"/>
    <dgm:cxn modelId="{8D7F581B-888A-4CAC-B70D-C6D74BD47D2B}" type="presParOf" srcId="{2A56FF45-23BC-4872-8333-667E89BC1508}" destId="{34EE4F2D-C070-440A-9B8C-0C9A6941D916}" srcOrd="4" destOrd="0" presId="urn:microsoft.com/office/officeart/2005/8/layout/pList1"/>
    <dgm:cxn modelId="{72531407-565D-43AF-9FFC-C5874E834B33}" type="presParOf" srcId="{34EE4F2D-C070-440A-9B8C-0C9A6941D916}" destId="{F024B155-4A87-4A6F-9E9B-9629B83FEC3A}" srcOrd="0" destOrd="0" presId="urn:microsoft.com/office/officeart/2005/8/layout/pList1"/>
    <dgm:cxn modelId="{F32DCE00-EF9A-41B5-8503-DB6698404E5E}" type="presParOf" srcId="{34EE4F2D-C070-440A-9B8C-0C9A6941D916}" destId="{5E2AACD4-D8C3-4F11-9B2A-F9F401DCC815}" srcOrd="1" destOrd="0" presId="urn:microsoft.com/office/officeart/2005/8/layout/pList1"/>
    <dgm:cxn modelId="{D69C0A12-034A-47AE-B596-86AE21A5821F}" type="presParOf" srcId="{2A56FF45-23BC-4872-8333-667E89BC1508}" destId="{F5C563C5-F66C-4CC6-94E2-D3A31967E3ED}" srcOrd="5" destOrd="0" presId="urn:microsoft.com/office/officeart/2005/8/layout/pList1"/>
    <dgm:cxn modelId="{A306B757-E079-4E06-B3DB-EA6C0013C9F7}" type="presParOf" srcId="{2A56FF45-23BC-4872-8333-667E89BC1508}" destId="{E22CCCB5-76BF-4BEB-84F2-866F0556E976}" srcOrd="6" destOrd="0" presId="urn:microsoft.com/office/officeart/2005/8/layout/pList1"/>
    <dgm:cxn modelId="{06831423-0497-4966-A55D-1D5306CF81F6}" type="presParOf" srcId="{E22CCCB5-76BF-4BEB-84F2-866F0556E976}" destId="{DE44EB8F-D49A-4FDF-BEF7-F0FBC3280DEE}" srcOrd="0" destOrd="0" presId="urn:microsoft.com/office/officeart/2005/8/layout/pList1"/>
    <dgm:cxn modelId="{C2940AF7-66FF-4E73-A949-55278F9D12D9}" type="presParOf" srcId="{E22CCCB5-76BF-4BEB-84F2-866F0556E976}" destId="{1C419C4F-2D4B-4889-A618-4314071AF34C}" srcOrd="1" destOrd="0" presId="urn:microsoft.com/office/officeart/2005/8/layout/pList1"/>
    <dgm:cxn modelId="{90D0FF7E-22CE-414C-88D4-552F5010F989}" type="presParOf" srcId="{2A56FF45-23BC-4872-8333-667E89BC1508}" destId="{AC926650-FA36-43C8-B151-8894D4C817D8}" srcOrd="7" destOrd="0" presId="urn:microsoft.com/office/officeart/2005/8/layout/pList1"/>
    <dgm:cxn modelId="{3850C09F-9C26-4D8A-BFAB-D844BBF85E13}" type="presParOf" srcId="{2A56FF45-23BC-4872-8333-667E89BC1508}" destId="{60928665-9172-4DB8-9FB3-086DD171655D}" srcOrd="8" destOrd="0" presId="urn:microsoft.com/office/officeart/2005/8/layout/pList1"/>
    <dgm:cxn modelId="{52D4CB40-EB1D-481D-9FA1-9AF4379DA724}" type="presParOf" srcId="{60928665-9172-4DB8-9FB3-086DD171655D}" destId="{C6364732-BFF6-4BCA-AD09-079D7F379A57}" srcOrd="0" destOrd="0" presId="urn:microsoft.com/office/officeart/2005/8/layout/pList1"/>
    <dgm:cxn modelId="{9004D4CE-3F93-4836-9C12-1B25860B2C73}" type="presParOf" srcId="{60928665-9172-4DB8-9FB3-086DD171655D}" destId="{0BA1FFCA-812E-408E-AECC-92110B88DA0B}" srcOrd="1" destOrd="0" presId="urn:microsoft.com/office/officeart/2005/8/layout/pList1"/>
    <dgm:cxn modelId="{888E6DE9-AC57-4D66-AA5C-4B3F06B9DCA0}" type="presParOf" srcId="{2A56FF45-23BC-4872-8333-667E89BC1508}" destId="{B4F81490-1DDA-4F01-9861-F94B601547BB}" srcOrd="9" destOrd="0" presId="urn:microsoft.com/office/officeart/2005/8/layout/pList1"/>
    <dgm:cxn modelId="{34596C07-28BD-4846-80DA-8F9062A74F1E}" type="presParOf" srcId="{2A56FF45-23BC-4872-8333-667E89BC1508}" destId="{25BBCE82-F96E-4731-BC7C-A547D215B2B1}" srcOrd="10" destOrd="0" presId="urn:microsoft.com/office/officeart/2005/8/layout/pList1"/>
    <dgm:cxn modelId="{F3A512A0-7E8B-4B35-81B9-3C47C763F8A0}" type="presParOf" srcId="{25BBCE82-F96E-4731-BC7C-A547D215B2B1}" destId="{D2D614F8-6FBC-443E-82DF-04EF93F482C3}" srcOrd="0" destOrd="0" presId="urn:microsoft.com/office/officeart/2005/8/layout/pList1"/>
    <dgm:cxn modelId="{9B23FC47-C858-413D-8BDB-D50364C5DAA1}" type="presParOf" srcId="{25BBCE82-F96E-4731-BC7C-A547D215B2B1}" destId="{5FF9F1E6-60E9-4D55-B16B-E646D150E4C9}" srcOrd="1" destOrd="0" presId="urn:microsoft.com/office/officeart/2005/8/layout/pList1"/>
    <dgm:cxn modelId="{474759B4-4E08-4478-9C9B-C5592409E4AE}" type="presParOf" srcId="{2A56FF45-23BC-4872-8333-667E89BC1508}" destId="{46F4A543-2286-4331-8530-3883AC4F7F88}" srcOrd="11" destOrd="0" presId="urn:microsoft.com/office/officeart/2005/8/layout/pList1"/>
    <dgm:cxn modelId="{32BF39CD-A353-44E8-818D-EB3BDA572910}" type="presParOf" srcId="{2A56FF45-23BC-4872-8333-667E89BC1508}" destId="{E5773AF6-3660-4938-BE54-DB5C5A5B8317}" srcOrd="12" destOrd="0" presId="urn:microsoft.com/office/officeart/2005/8/layout/pList1"/>
    <dgm:cxn modelId="{2027EBBB-F569-447F-BDD3-3A0FF520F9C4}" type="presParOf" srcId="{E5773AF6-3660-4938-BE54-DB5C5A5B8317}" destId="{56D79A47-483B-4D6B-BE95-A6EAF5FFA93B}" srcOrd="0" destOrd="0" presId="urn:microsoft.com/office/officeart/2005/8/layout/pList1"/>
    <dgm:cxn modelId="{0A3C5914-2CCF-4963-B7CD-3387377F8009}" type="presParOf" srcId="{E5773AF6-3660-4938-BE54-DB5C5A5B8317}" destId="{B75A3A59-A53C-4B2E-A0BB-10711EDA26B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5302E-032C-4EC0-B6C1-27A33D961194}">
      <dsp:nvSpPr>
        <dsp:cNvPr id="0" name=""/>
        <dsp:cNvSpPr/>
      </dsp:nvSpPr>
      <dsp:spPr>
        <a:xfrm>
          <a:off x="166110" y="828715"/>
          <a:ext cx="2001280" cy="137888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DDF79D-0271-49D7-9AD3-31BCE9716E13}">
      <dsp:nvSpPr>
        <dsp:cNvPr id="0" name=""/>
        <dsp:cNvSpPr/>
      </dsp:nvSpPr>
      <dsp:spPr>
        <a:xfrm>
          <a:off x="874" y="2207597"/>
          <a:ext cx="2331752" cy="742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BUCARAMANGA </a:t>
          </a:r>
          <a:r>
            <a:rPr lang="es-CO" sz="1800" b="0" i="0" u="none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71</a:t>
          </a:r>
          <a:endParaRPr lang="en-US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874" y="2207597"/>
        <a:ext cx="2331752" cy="742475"/>
      </dsp:txXfrm>
    </dsp:sp>
    <dsp:sp modelId="{A706BE76-2418-4042-B114-FC667D71B85E}">
      <dsp:nvSpPr>
        <dsp:cNvPr id="0" name=""/>
        <dsp:cNvSpPr/>
      </dsp:nvSpPr>
      <dsp:spPr>
        <a:xfrm>
          <a:off x="2532838" y="828715"/>
          <a:ext cx="2001280" cy="1378882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F23686-320D-423C-ACB0-51B05F7CA7C6}">
      <dsp:nvSpPr>
        <dsp:cNvPr id="0" name=""/>
        <dsp:cNvSpPr/>
      </dsp:nvSpPr>
      <dsp:spPr>
        <a:xfrm>
          <a:off x="2532838" y="2207597"/>
          <a:ext cx="2001280" cy="742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CÚCUTA </a:t>
          </a:r>
          <a:r>
            <a:rPr lang="es-CO" sz="1800" b="0" i="0" u="none" kern="1200" dirty="0" smtClean="0"/>
            <a:t>16</a:t>
          </a:r>
          <a:endParaRPr lang="en-US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532838" y="2207597"/>
        <a:ext cx="2001280" cy="742475"/>
      </dsp:txXfrm>
    </dsp:sp>
    <dsp:sp modelId="{B0B8E580-63B8-4947-9726-698F5069EE0B}">
      <dsp:nvSpPr>
        <dsp:cNvPr id="0" name=""/>
        <dsp:cNvSpPr/>
      </dsp:nvSpPr>
      <dsp:spPr>
        <a:xfrm>
          <a:off x="5134788" y="828715"/>
          <a:ext cx="2001280" cy="137888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A141FD-EB85-467E-BA27-F223E9C383B8}">
      <dsp:nvSpPr>
        <dsp:cNvPr id="0" name=""/>
        <dsp:cNvSpPr/>
      </dsp:nvSpPr>
      <dsp:spPr>
        <a:xfrm>
          <a:off x="4734332" y="2207597"/>
          <a:ext cx="2802193" cy="742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VALLEDUPAR </a:t>
          </a:r>
          <a:r>
            <a:rPr lang="es-CO" sz="1800" b="0" i="0" u="none" kern="1200" dirty="0" smtClean="0"/>
            <a:t>15</a:t>
          </a:r>
          <a:endParaRPr lang="en-US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734332" y="2207597"/>
        <a:ext cx="2802193" cy="7424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5302E-032C-4EC0-B6C1-27A33D961194}">
      <dsp:nvSpPr>
        <dsp:cNvPr id="0" name=""/>
        <dsp:cNvSpPr/>
      </dsp:nvSpPr>
      <dsp:spPr>
        <a:xfrm>
          <a:off x="166110" y="828715"/>
          <a:ext cx="2001280" cy="137888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DDF79D-0271-49D7-9AD3-31BCE9716E13}">
      <dsp:nvSpPr>
        <dsp:cNvPr id="0" name=""/>
        <dsp:cNvSpPr/>
      </dsp:nvSpPr>
      <dsp:spPr>
        <a:xfrm>
          <a:off x="874" y="2207597"/>
          <a:ext cx="2331752" cy="742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BUCARAMANGA </a:t>
          </a:r>
          <a:r>
            <a:rPr lang="es-CO" sz="1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64</a:t>
          </a:r>
          <a:endParaRPr lang="en-US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874" y="2207597"/>
        <a:ext cx="2331752" cy="742475"/>
      </dsp:txXfrm>
    </dsp:sp>
    <dsp:sp modelId="{A706BE76-2418-4042-B114-FC667D71B85E}">
      <dsp:nvSpPr>
        <dsp:cNvPr id="0" name=""/>
        <dsp:cNvSpPr/>
      </dsp:nvSpPr>
      <dsp:spPr>
        <a:xfrm>
          <a:off x="2532838" y="828715"/>
          <a:ext cx="2001280" cy="1378882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F23686-320D-423C-ACB0-51B05F7CA7C6}">
      <dsp:nvSpPr>
        <dsp:cNvPr id="0" name=""/>
        <dsp:cNvSpPr/>
      </dsp:nvSpPr>
      <dsp:spPr>
        <a:xfrm>
          <a:off x="2532838" y="2207597"/>
          <a:ext cx="2001280" cy="742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CÚCUTA </a:t>
          </a:r>
          <a:r>
            <a:rPr lang="es-CO" sz="1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15</a:t>
          </a:r>
          <a:endParaRPr lang="en-US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532838" y="2207597"/>
        <a:ext cx="2001280" cy="742475"/>
      </dsp:txXfrm>
    </dsp:sp>
    <dsp:sp modelId="{B0B8E580-63B8-4947-9726-698F5069EE0B}">
      <dsp:nvSpPr>
        <dsp:cNvPr id="0" name=""/>
        <dsp:cNvSpPr/>
      </dsp:nvSpPr>
      <dsp:spPr>
        <a:xfrm>
          <a:off x="5134788" y="828715"/>
          <a:ext cx="2001280" cy="137888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A141FD-EB85-467E-BA27-F223E9C383B8}">
      <dsp:nvSpPr>
        <dsp:cNvPr id="0" name=""/>
        <dsp:cNvSpPr/>
      </dsp:nvSpPr>
      <dsp:spPr>
        <a:xfrm>
          <a:off x="4734332" y="2207597"/>
          <a:ext cx="2802193" cy="742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VALLEDUPAR </a:t>
          </a:r>
          <a:r>
            <a:rPr lang="es-CO" sz="1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15</a:t>
          </a:r>
          <a:endParaRPr lang="en-US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734332" y="2207597"/>
        <a:ext cx="2802193" cy="7424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C7A58-D420-4070-9456-95F3B0B98E79}">
      <dsp:nvSpPr>
        <dsp:cNvPr id="0" name=""/>
        <dsp:cNvSpPr/>
      </dsp:nvSpPr>
      <dsp:spPr>
        <a:xfrm>
          <a:off x="528840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FA9D3C-7239-4EC6-9675-BA82052D785D}">
      <dsp:nvSpPr>
        <dsp:cNvPr id="0" name=""/>
        <dsp:cNvSpPr/>
      </dsp:nvSpPr>
      <dsp:spPr>
        <a:xfrm>
          <a:off x="340697" y="1463672"/>
          <a:ext cx="2499208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Felicitaciones </a:t>
          </a:r>
          <a:r>
            <a:rPr lang="es-CO" sz="2000" kern="1200" dirty="0" smtClean="0">
              <a:latin typeface="Thomas"/>
              <a:cs typeface="Tahoma" panose="020B0604030504040204" pitchFamily="34" charset="0"/>
            </a:rPr>
            <a:t>18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340697" y="1463672"/>
        <a:ext cx="2499208" cy="787603"/>
      </dsp:txXfrm>
    </dsp:sp>
    <dsp:sp modelId="{88E28629-2AE4-49B1-AE29-5A33828E0A63}">
      <dsp:nvSpPr>
        <dsp:cNvPr id="0" name=""/>
        <dsp:cNvSpPr/>
      </dsp:nvSpPr>
      <dsp:spPr>
        <a:xfrm>
          <a:off x="3052286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21626-4B81-4448-BB32-12B2D9216F46}">
      <dsp:nvSpPr>
        <dsp:cNvPr id="0" name=""/>
        <dsp:cNvSpPr/>
      </dsp:nvSpPr>
      <dsp:spPr>
        <a:xfrm>
          <a:off x="3052286" y="1463672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Peticiones </a:t>
          </a:r>
          <a:r>
            <a:rPr lang="es-CO" sz="2000" b="0" i="0" u="none" kern="1200" dirty="0" smtClean="0">
              <a:latin typeface="Thomas"/>
            </a:rPr>
            <a:t>60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3052286" y="1463672"/>
        <a:ext cx="2122920" cy="787603"/>
      </dsp:txXfrm>
    </dsp:sp>
    <dsp:sp modelId="{DE44EB8F-D49A-4FDF-BEF7-F0FBC3280DEE}">
      <dsp:nvSpPr>
        <dsp:cNvPr id="0" name=""/>
        <dsp:cNvSpPr/>
      </dsp:nvSpPr>
      <dsp:spPr>
        <a:xfrm>
          <a:off x="5387589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19C4F-2D4B-4889-A618-4314071AF34C}">
      <dsp:nvSpPr>
        <dsp:cNvPr id="0" name=""/>
        <dsp:cNvSpPr/>
      </dsp:nvSpPr>
      <dsp:spPr>
        <a:xfrm>
          <a:off x="5387589" y="1463672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Quejas </a:t>
          </a:r>
          <a:r>
            <a:rPr lang="es-CO" sz="2000" b="0" i="0" u="none" kern="1200" dirty="0" smtClean="0">
              <a:latin typeface="Thomas"/>
            </a:rPr>
            <a:t>17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5387589" y="1463672"/>
        <a:ext cx="2122920" cy="787603"/>
      </dsp:txXfrm>
    </dsp:sp>
    <dsp:sp modelId="{C6364732-BFF6-4BCA-AD09-079D7F379A57}">
      <dsp:nvSpPr>
        <dsp:cNvPr id="0" name=""/>
        <dsp:cNvSpPr/>
      </dsp:nvSpPr>
      <dsp:spPr>
        <a:xfrm>
          <a:off x="444178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1FFCA-812E-408E-AECC-92110B88DA0B}">
      <dsp:nvSpPr>
        <dsp:cNvPr id="0" name=""/>
        <dsp:cNvSpPr/>
      </dsp:nvSpPr>
      <dsp:spPr>
        <a:xfrm>
          <a:off x="444178" y="3926260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Reclamos </a:t>
          </a:r>
          <a:r>
            <a:rPr lang="es-CO" sz="2000" b="0" i="0" u="none" kern="1200" dirty="0" smtClean="0">
              <a:latin typeface="Thomas"/>
            </a:rPr>
            <a:t>6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444178" y="3926260"/>
        <a:ext cx="2122920" cy="787603"/>
      </dsp:txXfrm>
    </dsp:sp>
    <dsp:sp modelId="{D2D614F8-6FBC-443E-82DF-04EF93F482C3}">
      <dsp:nvSpPr>
        <dsp:cNvPr id="0" name=""/>
        <dsp:cNvSpPr/>
      </dsp:nvSpPr>
      <dsp:spPr>
        <a:xfrm>
          <a:off x="2864143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9F1E6-60E9-4D55-B16B-E646D150E4C9}">
      <dsp:nvSpPr>
        <dsp:cNvPr id="0" name=""/>
        <dsp:cNvSpPr/>
      </dsp:nvSpPr>
      <dsp:spPr>
        <a:xfrm>
          <a:off x="2779481" y="3926260"/>
          <a:ext cx="2292244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Sugerencias </a:t>
          </a:r>
          <a:r>
            <a:rPr lang="es-CO" sz="2000" b="0" i="0" u="none" kern="1200" dirty="0" smtClean="0">
              <a:latin typeface="Thomas"/>
            </a:rPr>
            <a:t>1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2779481" y="3926260"/>
        <a:ext cx="2292244" cy="787603"/>
      </dsp:txXfrm>
    </dsp:sp>
    <dsp:sp modelId="{56D79A47-483B-4D6B-BE95-A6EAF5FFA93B}">
      <dsp:nvSpPr>
        <dsp:cNvPr id="0" name=""/>
        <dsp:cNvSpPr/>
      </dsp:nvSpPr>
      <dsp:spPr>
        <a:xfrm>
          <a:off x="5284107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5A3A59-A53C-4B2E-A0BB-10711EDA26BA}">
      <dsp:nvSpPr>
        <dsp:cNvPr id="0" name=""/>
        <dsp:cNvSpPr/>
      </dsp:nvSpPr>
      <dsp:spPr>
        <a:xfrm>
          <a:off x="5284107" y="3926260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Total: </a:t>
          </a:r>
          <a:r>
            <a:rPr lang="es-CO" sz="2000" b="0" i="0" u="none" kern="1200" dirty="0" smtClean="0">
              <a:latin typeface="Thomas"/>
            </a:rPr>
            <a:t>102</a:t>
          </a:r>
          <a:endParaRPr lang="en-US" sz="2000" b="0" kern="1200" dirty="0">
            <a:latin typeface="Thomas"/>
            <a:cs typeface="Tahoma" panose="020B0604030504040204" pitchFamily="34" charset="0"/>
          </a:endParaRPr>
        </a:p>
      </dsp:txBody>
      <dsp:txXfrm>
        <a:off x="5284107" y="3926260"/>
        <a:ext cx="2122920" cy="7876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C7A58-D420-4070-9456-95F3B0B98E79}">
      <dsp:nvSpPr>
        <dsp:cNvPr id="0" name=""/>
        <dsp:cNvSpPr/>
      </dsp:nvSpPr>
      <dsp:spPr>
        <a:xfrm>
          <a:off x="528840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FA9D3C-7239-4EC6-9675-BA82052D785D}">
      <dsp:nvSpPr>
        <dsp:cNvPr id="0" name=""/>
        <dsp:cNvSpPr/>
      </dsp:nvSpPr>
      <dsp:spPr>
        <a:xfrm>
          <a:off x="390214" y="1463672"/>
          <a:ext cx="2400174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Felicitaciones </a:t>
          </a:r>
          <a:r>
            <a:rPr lang="es-CO" sz="2000" b="0" i="0" u="none" kern="1200" dirty="0" smtClean="0">
              <a:latin typeface="Thomas"/>
            </a:rPr>
            <a:t>18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390214" y="1463672"/>
        <a:ext cx="2400174" cy="787603"/>
      </dsp:txXfrm>
    </dsp:sp>
    <dsp:sp modelId="{88E28629-2AE4-49B1-AE29-5A33828E0A63}">
      <dsp:nvSpPr>
        <dsp:cNvPr id="0" name=""/>
        <dsp:cNvSpPr/>
      </dsp:nvSpPr>
      <dsp:spPr>
        <a:xfrm>
          <a:off x="3002769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21626-4B81-4448-BB32-12B2D9216F46}">
      <dsp:nvSpPr>
        <dsp:cNvPr id="0" name=""/>
        <dsp:cNvSpPr/>
      </dsp:nvSpPr>
      <dsp:spPr>
        <a:xfrm>
          <a:off x="3002769" y="1463672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Peticiones </a:t>
          </a:r>
          <a:r>
            <a:rPr lang="es-CO" sz="2000" b="0" i="0" u="none" kern="1200" dirty="0" smtClean="0">
              <a:latin typeface="Thomas"/>
            </a:rPr>
            <a:t>52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3002769" y="1463672"/>
        <a:ext cx="2122920" cy="787603"/>
      </dsp:txXfrm>
    </dsp:sp>
    <dsp:sp modelId="{DE44EB8F-D49A-4FDF-BEF7-F0FBC3280DEE}">
      <dsp:nvSpPr>
        <dsp:cNvPr id="0" name=""/>
        <dsp:cNvSpPr/>
      </dsp:nvSpPr>
      <dsp:spPr>
        <a:xfrm>
          <a:off x="5338071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19C4F-2D4B-4889-A618-4314071AF34C}">
      <dsp:nvSpPr>
        <dsp:cNvPr id="0" name=""/>
        <dsp:cNvSpPr/>
      </dsp:nvSpPr>
      <dsp:spPr>
        <a:xfrm>
          <a:off x="5338071" y="1463672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Quejas </a:t>
          </a:r>
          <a:r>
            <a:rPr lang="es-CO" sz="2000" b="0" i="0" u="none" kern="1200" dirty="0" smtClean="0">
              <a:latin typeface="Thomas"/>
            </a:rPr>
            <a:t>17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5338071" y="1463672"/>
        <a:ext cx="2122920" cy="787603"/>
      </dsp:txXfrm>
    </dsp:sp>
    <dsp:sp modelId="{C6364732-BFF6-4BCA-AD09-079D7F379A57}">
      <dsp:nvSpPr>
        <dsp:cNvPr id="0" name=""/>
        <dsp:cNvSpPr/>
      </dsp:nvSpPr>
      <dsp:spPr>
        <a:xfrm>
          <a:off x="453424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1FFCA-812E-408E-AECC-92110B88DA0B}">
      <dsp:nvSpPr>
        <dsp:cNvPr id="0" name=""/>
        <dsp:cNvSpPr/>
      </dsp:nvSpPr>
      <dsp:spPr>
        <a:xfrm>
          <a:off x="453424" y="3926260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Reclamos </a:t>
          </a:r>
          <a:r>
            <a:rPr lang="es-CO" sz="2000" b="0" i="0" u="none" kern="1200" dirty="0" smtClean="0">
              <a:latin typeface="Thomas"/>
            </a:rPr>
            <a:t>6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453424" y="3926260"/>
        <a:ext cx="2122920" cy="787603"/>
      </dsp:txXfrm>
    </dsp:sp>
    <dsp:sp modelId="{D2D614F8-6FBC-443E-82DF-04EF93F482C3}">
      <dsp:nvSpPr>
        <dsp:cNvPr id="0" name=""/>
        <dsp:cNvSpPr/>
      </dsp:nvSpPr>
      <dsp:spPr>
        <a:xfrm>
          <a:off x="2864143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9F1E6-60E9-4D55-B16B-E646D150E4C9}">
      <dsp:nvSpPr>
        <dsp:cNvPr id="0" name=""/>
        <dsp:cNvSpPr/>
      </dsp:nvSpPr>
      <dsp:spPr>
        <a:xfrm>
          <a:off x="2788726" y="3926260"/>
          <a:ext cx="2273754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Sugerencias </a:t>
          </a:r>
          <a:r>
            <a:rPr lang="es-CO" sz="2000" kern="1200" dirty="0" smtClean="0">
              <a:latin typeface="Thomas"/>
              <a:cs typeface="Tahoma" panose="020B0604030504040204" pitchFamily="34" charset="0"/>
            </a:rPr>
            <a:t>1</a:t>
          </a:r>
          <a:endParaRPr lang="en-US" sz="2000" kern="1200" dirty="0">
            <a:latin typeface="Thomas"/>
            <a:cs typeface="Tahoma" panose="020B0604030504040204" pitchFamily="34" charset="0"/>
          </a:endParaRPr>
        </a:p>
      </dsp:txBody>
      <dsp:txXfrm>
        <a:off x="2788726" y="3926260"/>
        <a:ext cx="2273754" cy="787603"/>
      </dsp:txXfrm>
    </dsp:sp>
    <dsp:sp modelId="{56D79A47-483B-4D6B-BE95-A6EAF5FFA93B}">
      <dsp:nvSpPr>
        <dsp:cNvPr id="0" name=""/>
        <dsp:cNvSpPr/>
      </dsp:nvSpPr>
      <dsp:spPr>
        <a:xfrm>
          <a:off x="5274861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5A3A59-A53C-4B2E-A0BB-10711EDA26BA}">
      <dsp:nvSpPr>
        <dsp:cNvPr id="0" name=""/>
        <dsp:cNvSpPr/>
      </dsp:nvSpPr>
      <dsp:spPr>
        <a:xfrm>
          <a:off x="5274861" y="3926260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Thomas"/>
              <a:cs typeface="Tahoma" panose="020B0604030504040204" pitchFamily="34" charset="0"/>
            </a:rPr>
            <a:t>Total: </a:t>
          </a:r>
          <a:r>
            <a:rPr lang="es-CO" sz="2000" b="0" i="0" u="none" kern="1200" dirty="0" smtClean="0">
              <a:latin typeface="Thomas"/>
            </a:rPr>
            <a:t>94</a:t>
          </a:r>
          <a:endParaRPr lang="en-US" sz="2000" b="0" kern="1200" dirty="0">
            <a:latin typeface="Thomas"/>
            <a:cs typeface="Tahoma" panose="020B0604030504040204" pitchFamily="34" charset="0"/>
          </a:endParaRPr>
        </a:p>
      </dsp:txBody>
      <dsp:txXfrm>
        <a:off x="5274861" y="3926260"/>
        <a:ext cx="2122920" cy="7876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C7A58-D420-4070-9456-95F3B0B98E79}">
      <dsp:nvSpPr>
        <dsp:cNvPr id="0" name=""/>
        <dsp:cNvSpPr/>
      </dsp:nvSpPr>
      <dsp:spPr>
        <a:xfrm>
          <a:off x="531893" y="4440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FA9D3C-7239-4EC6-9675-BA82052D785D}">
      <dsp:nvSpPr>
        <dsp:cNvPr id="0" name=""/>
        <dsp:cNvSpPr/>
      </dsp:nvSpPr>
      <dsp:spPr>
        <a:xfrm>
          <a:off x="531893" y="1130049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Asignada: 4</a:t>
          </a:r>
          <a:endParaRPr lang="en-US" sz="1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531893" y="1130049"/>
        <a:ext cx="1633684" cy="606096"/>
      </dsp:txXfrm>
    </dsp:sp>
    <dsp:sp modelId="{88E28629-2AE4-49B1-AE29-5A33828E0A63}">
      <dsp:nvSpPr>
        <dsp:cNvPr id="0" name=""/>
        <dsp:cNvSpPr/>
      </dsp:nvSpPr>
      <dsp:spPr>
        <a:xfrm>
          <a:off x="2329014" y="4440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21626-4B81-4448-BB32-12B2D9216F46}">
      <dsp:nvSpPr>
        <dsp:cNvPr id="0" name=""/>
        <dsp:cNvSpPr/>
      </dsp:nvSpPr>
      <dsp:spPr>
        <a:xfrm>
          <a:off x="2329014" y="1130049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Reabierta: 0</a:t>
          </a:r>
          <a:endParaRPr lang="en-US" sz="1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329014" y="1130049"/>
        <a:ext cx="1633684" cy="606096"/>
      </dsp:txXfrm>
    </dsp:sp>
    <dsp:sp modelId="{F024B155-4A87-4A6F-9E9B-9629B83FEC3A}">
      <dsp:nvSpPr>
        <dsp:cNvPr id="0" name=""/>
        <dsp:cNvSpPr/>
      </dsp:nvSpPr>
      <dsp:spPr>
        <a:xfrm>
          <a:off x="4126136" y="4440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2AACD4-D8C3-4F11-9B2A-F9F401DCC815}">
      <dsp:nvSpPr>
        <dsp:cNvPr id="0" name=""/>
        <dsp:cNvSpPr/>
      </dsp:nvSpPr>
      <dsp:spPr>
        <a:xfrm>
          <a:off x="4126136" y="1130049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En Trámite: 0</a:t>
          </a:r>
          <a:endParaRPr lang="es-ES" sz="1700" b="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126136" y="1130049"/>
        <a:ext cx="1633684" cy="606096"/>
      </dsp:txXfrm>
    </dsp:sp>
    <dsp:sp modelId="{DE44EB8F-D49A-4FDF-BEF7-F0FBC3280DEE}">
      <dsp:nvSpPr>
        <dsp:cNvPr id="0" name=""/>
        <dsp:cNvSpPr/>
      </dsp:nvSpPr>
      <dsp:spPr>
        <a:xfrm>
          <a:off x="250670" y="1899514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19C4F-2D4B-4889-A618-4314071AF34C}">
      <dsp:nvSpPr>
        <dsp:cNvPr id="0" name=""/>
        <dsp:cNvSpPr/>
      </dsp:nvSpPr>
      <dsp:spPr>
        <a:xfrm>
          <a:off x="250670" y="3025123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Generada: 5</a:t>
          </a:r>
          <a:endParaRPr lang="en-US" sz="1700" kern="120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50670" y="3025123"/>
        <a:ext cx="1633684" cy="606096"/>
      </dsp:txXfrm>
    </dsp:sp>
    <dsp:sp modelId="{C6364732-BFF6-4BCA-AD09-079D7F379A57}">
      <dsp:nvSpPr>
        <dsp:cNvPr id="0" name=""/>
        <dsp:cNvSpPr/>
      </dsp:nvSpPr>
      <dsp:spPr>
        <a:xfrm>
          <a:off x="2047792" y="1899514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1FFCA-812E-408E-AECC-92110B88DA0B}">
      <dsp:nvSpPr>
        <dsp:cNvPr id="0" name=""/>
        <dsp:cNvSpPr/>
      </dsp:nvSpPr>
      <dsp:spPr>
        <a:xfrm>
          <a:off x="2047792" y="3025123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Cerradas: 85</a:t>
          </a:r>
          <a:endParaRPr lang="en-US" sz="1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047792" y="3025123"/>
        <a:ext cx="1633684" cy="606096"/>
      </dsp:txXfrm>
    </dsp:sp>
    <dsp:sp modelId="{D2D614F8-6FBC-443E-82DF-04EF93F482C3}">
      <dsp:nvSpPr>
        <dsp:cNvPr id="0" name=""/>
        <dsp:cNvSpPr/>
      </dsp:nvSpPr>
      <dsp:spPr>
        <a:xfrm>
          <a:off x="4126136" y="1899514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9F1E6-60E9-4D55-B16B-E646D150E4C9}">
      <dsp:nvSpPr>
        <dsp:cNvPr id="0" name=""/>
        <dsp:cNvSpPr/>
      </dsp:nvSpPr>
      <dsp:spPr>
        <a:xfrm>
          <a:off x="3907108" y="3038948"/>
          <a:ext cx="2196129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No aplica: 8</a:t>
          </a:r>
          <a:endParaRPr lang="en-US" sz="1700" kern="1200" dirty="0">
            <a:solidFill>
              <a:srgbClr val="FF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907108" y="3038948"/>
        <a:ext cx="2196129" cy="606096"/>
      </dsp:txXfrm>
    </dsp:sp>
    <dsp:sp modelId="{56D79A47-483B-4D6B-BE95-A6EAF5FFA93B}">
      <dsp:nvSpPr>
        <dsp:cNvPr id="0" name=""/>
        <dsp:cNvSpPr/>
      </dsp:nvSpPr>
      <dsp:spPr>
        <a:xfrm>
          <a:off x="2329014" y="3794588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1"/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5A3A59-A53C-4B2E-A0BB-10711EDA26BA}">
      <dsp:nvSpPr>
        <dsp:cNvPr id="0" name=""/>
        <dsp:cNvSpPr/>
      </dsp:nvSpPr>
      <dsp:spPr>
        <a:xfrm>
          <a:off x="2329014" y="4920197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Total parcial: 102</a:t>
          </a:r>
          <a:endParaRPr lang="en-US" sz="1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329014" y="4920197"/>
        <a:ext cx="1633684" cy="6060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7DB2D-1ADF-AD40-A7EB-E569FBD590C4}" type="datetimeFigureOut">
              <a:rPr lang="es-CO" smtClean="0"/>
              <a:t>5/02/2025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BDA26-279D-AB41-B7C9-C167F1A24F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9107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BDA26-279D-AB41-B7C9-C167F1A24F25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9284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BDA26-279D-AB41-B7C9-C167F1A24F25}" type="slidenum">
              <a:rPr lang="es-CO" smtClean="0"/>
              <a:pPr/>
              <a:t>45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26981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22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_Texto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DEE1A-38B2-FAD5-8A26-26D67EE745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7373" y="1007953"/>
            <a:ext cx="9120403" cy="688284"/>
          </a:xfrm>
          <a:prstGeom prst="rect">
            <a:avLst/>
          </a:prstGeom>
        </p:spPr>
        <p:txBody>
          <a:bodyPr anchor="ctr"/>
          <a:lstStyle>
            <a:lvl1pPr algn="ctr">
              <a:defRPr sz="2000" b="1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/>
              <a:t>TÍTULO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5779F-0361-5ED2-D406-B6A7F1507C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14304" y="1831510"/>
            <a:ext cx="9167614" cy="33615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s-ES" dirty="0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582399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_texto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DEE1A-38B2-FAD5-8A26-26D67EE745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5931" y="1338035"/>
            <a:ext cx="10278980" cy="85006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1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/>
              <a:t>TÍTULO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5779F-0361-5ED2-D406-B6A7F1507C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5931" y="3293978"/>
            <a:ext cx="10236869" cy="24434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34060ED4-3DBD-5FA8-DEC9-41FCFE01C0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931" y="2323821"/>
            <a:ext cx="10278980" cy="8920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ES" dirty="0"/>
              <a:t>Subtítulo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16787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8B6B99F-CC39-DD4D-AE30-BABC42298ACB}"/>
              </a:ext>
            </a:extLst>
          </p:cNvPr>
          <p:cNvSpPr txBox="1"/>
          <p:nvPr userDrawn="1"/>
        </p:nvSpPr>
        <p:spPr>
          <a:xfrm>
            <a:off x="3335328" y="2967335"/>
            <a:ext cx="5521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674542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75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1" r:id="rId2"/>
    <p:sldLayoutId id="2147483662" r:id="rId3"/>
    <p:sldLayoutId id="214748368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0082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>
            <a:extLst>
              <a:ext uri="{FF2B5EF4-FFF2-40B4-BE49-F238E27FC236}">
                <a16:creationId xmlns:a16="http://schemas.microsoft.com/office/drawing/2014/main" id="{EECA32B1-995F-91E9-0A38-B4D8CC65B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236" y="1913497"/>
            <a:ext cx="10095346" cy="688284"/>
          </a:xfrm>
        </p:spPr>
        <p:txBody>
          <a:bodyPr/>
          <a:lstStyle/>
          <a:p>
            <a:r>
              <a:rPr lang="es-CO" sz="3600" dirty="0"/>
              <a:t>Informe PQRSF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0557390-3127-2144-A142-C442BACABDAF}"/>
              </a:ext>
            </a:extLst>
          </p:cNvPr>
          <p:cNvSpPr txBox="1"/>
          <p:nvPr/>
        </p:nvSpPr>
        <p:spPr>
          <a:xfrm>
            <a:off x="1533236" y="2569275"/>
            <a:ext cx="10095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Cuarto </a:t>
            </a:r>
            <a:r>
              <a:rPr kumimoji="0" lang="es-CO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</a:t>
            </a:r>
            <a:endParaRPr kumimoji="0" lang="es-CO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646A1D8-F2DE-2C43-ABCD-C5112E4C7AFC}"/>
              </a:ext>
            </a:extLst>
          </p:cNvPr>
          <p:cNvSpPr txBox="1"/>
          <p:nvPr/>
        </p:nvSpPr>
        <p:spPr>
          <a:xfrm>
            <a:off x="1533236" y="3348164"/>
            <a:ext cx="10095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745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4">
            <a:extLst>
              <a:ext uri="{FF2B5EF4-FFF2-40B4-BE49-F238E27FC236}">
                <a16:creationId xmlns:a16="http://schemas.microsoft.com/office/drawing/2014/main" id="{5C59A5B0-BFA9-8200-5A1C-1A885E7B5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39" y="1160457"/>
            <a:ext cx="10278980" cy="850065"/>
          </a:xfrm>
        </p:spPr>
        <p:txBody>
          <a:bodyPr/>
          <a:lstStyle/>
          <a:p>
            <a:pPr algn="l"/>
            <a:r>
              <a:rPr lang="es-CO" sz="4400" dirty="0" smtClean="0"/>
              <a:t>Cuarto </a:t>
            </a:r>
            <a:r>
              <a:rPr lang="es-CO" sz="4400" dirty="0"/>
              <a:t>trimestre </a:t>
            </a:r>
            <a:r>
              <a:rPr lang="es-CO" sz="4400" dirty="0" smtClean="0"/>
              <a:t>2024</a:t>
            </a:r>
            <a:endParaRPr lang="es-CO" sz="4400" dirty="0"/>
          </a:p>
        </p:txBody>
      </p:sp>
      <p:sp>
        <p:nvSpPr>
          <p:cNvPr id="9" name="Rectángulo 8"/>
          <p:cNvSpPr/>
          <p:nvPr/>
        </p:nvSpPr>
        <p:spPr>
          <a:xfrm>
            <a:off x="560439" y="2010522"/>
            <a:ext cx="10399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MX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</a:t>
            </a:r>
            <a:r>
              <a:rPr lang="es-MX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MX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s-MX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uarto trimestre </a:t>
            </a:r>
            <a:r>
              <a:rPr lang="es-MX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MX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 </a:t>
            </a:r>
            <a:r>
              <a:rPr lang="es-MX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recibieron en el Buzón virtual </a:t>
            </a:r>
            <a:r>
              <a:rPr lang="es-CO" dirty="0" smtClean="0"/>
              <a:t>102 </a:t>
            </a:r>
            <a:r>
              <a:rPr lang="es-MX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PQRSF</a:t>
            </a:r>
            <a:r>
              <a:rPr lang="es-MX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las cuales fueron reportadas de la siguiente manera</a:t>
            </a:r>
            <a:r>
              <a:rPr lang="es-MX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0" name="Marcador de contenido 2">
            <a:extLst>
              <a:ext uri="{FF2B5EF4-FFF2-40B4-BE49-F238E27FC236}">
                <a16:creationId xmlns:a16="http://schemas.microsoft.com/office/drawing/2014/main" id="{26C1E132-FF40-4D23-82C7-CB0C05444C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7647038"/>
              </p:ext>
            </p:extLst>
          </p:nvPr>
        </p:nvGraphicFramePr>
        <p:xfrm>
          <a:off x="1510975" y="2293522"/>
          <a:ext cx="7537400" cy="3778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2CD3A420-98EB-4023-8AED-742E73004689}"/>
              </a:ext>
            </a:extLst>
          </p:cNvPr>
          <p:cNvSpPr txBox="1"/>
          <p:nvPr/>
        </p:nvSpPr>
        <p:spPr>
          <a:xfrm>
            <a:off x="9013674" y="4545970"/>
            <a:ext cx="889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kumimoji="0" lang="es-MX" sz="1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CO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102</a:t>
            </a:r>
            <a:r>
              <a:rPr lang="es-CO" sz="2000" b="1" dirty="0" smtClean="0"/>
              <a:t> </a:t>
            </a:r>
            <a:endParaRPr lang="es-MX" sz="1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655689" y="5287635"/>
            <a:ext cx="10399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relevante destacar que de estas incidencias, </a:t>
            </a:r>
            <a:r>
              <a:rPr lang="es-CO" dirty="0" smtClean="0"/>
              <a:t>8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 fuera del alcance del SGC-VAF debido a la falta de información o a solicitudes duplicadas, las cuales son depuradas del análisis.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889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4">
            <a:extLst>
              <a:ext uri="{FF2B5EF4-FFF2-40B4-BE49-F238E27FC236}">
                <a16:creationId xmlns:a16="http://schemas.microsoft.com/office/drawing/2014/main" id="{5C59A5B0-BFA9-8200-5A1C-1A885E7B5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39" y="1160457"/>
            <a:ext cx="10278980" cy="850065"/>
          </a:xfrm>
        </p:spPr>
        <p:txBody>
          <a:bodyPr/>
          <a:lstStyle/>
          <a:p>
            <a:pPr algn="l"/>
            <a:r>
              <a:rPr lang="es-CO" sz="4400" dirty="0" smtClean="0"/>
              <a:t>Cuarto </a:t>
            </a:r>
            <a:r>
              <a:rPr lang="es-CO" sz="4400" dirty="0"/>
              <a:t>trimestre </a:t>
            </a:r>
            <a:r>
              <a:rPr lang="es-CO" sz="4400" dirty="0" smtClean="0"/>
              <a:t>2024</a:t>
            </a:r>
            <a:endParaRPr lang="es-CO" sz="4400" dirty="0"/>
          </a:p>
        </p:txBody>
      </p:sp>
      <p:sp>
        <p:nvSpPr>
          <p:cNvPr id="9" name="Rectángulo 8"/>
          <p:cNvSpPr/>
          <p:nvPr/>
        </p:nvSpPr>
        <p:spPr>
          <a:xfrm>
            <a:off x="560439" y="2010522"/>
            <a:ext cx="10399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Depurando las </a:t>
            </a:r>
            <a:r>
              <a:rPr lang="es-CO" dirty="0"/>
              <a:t>8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recibidas y gestionadas en el Buzón virtual, se procesaron un total de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distribuidas de la siguiente manera: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0" name="Marcador de contenido 2">
            <a:extLst>
              <a:ext uri="{FF2B5EF4-FFF2-40B4-BE49-F238E27FC236}">
                <a16:creationId xmlns:a16="http://schemas.microsoft.com/office/drawing/2014/main" id="{26C1E132-FF40-4D23-82C7-CB0C05444C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2052208"/>
              </p:ext>
            </p:extLst>
          </p:nvPr>
        </p:nvGraphicFramePr>
        <p:xfrm>
          <a:off x="1510975" y="2293522"/>
          <a:ext cx="7537400" cy="3778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2CD3A420-98EB-4023-8AED-742E73004689}"/>
              </a:ext>
            </a:extLst>
          </p:cNvPr>
          <p:cNvSpPr txBox="1"/>
          <p:nvPr/>
        </p:nvSpPr>
        <p:spPr>
          <a:xfrm>
            <a:off x="9013674" y="4545970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kumimoji="0" lang="es-MX" sz="1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CO" b="1" noProof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94</a:t>
            </a:r>
            <a:r>
              <a:rPr lang="es-CO" sz="2000" b="1" dirty="0" smtClean="0"/>
              <a:t> </a:t>
            </a:r>
            <a:endParaRPr lang="es-MX" sz="1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655689" y="5287635"/>
            <a:ext cx="103991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reportadas desde el 1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octubre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2024 hasta el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diciembre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2024. 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002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90800" y="2305051"/>
            <a:ext cx="77533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MX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Resumen PQRSF recibidas por proceso y/o subproceso </a:t>
            </a:r>
            <a:r>
              <a:rPr lang="es-MX" sz="40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cuarto </a:t>
            </a:r>
            <a:r>
              <a:rPr lang="es-MX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trimestre.</a:t>
            </a:r>
          </a:p>
        </p:txBody>
      </p:sp>
    </p:spTree>
    <p:extLst>
      <p:ext uri="{BB962C8B-B14F-4D97-AF65-F5344CB8AC3E}">
        <p14:creationId xmlns:p14="http://schemas.microsoft.com/office/powerpoint/2010/main" val="3549154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820" y="817374"/>
            <a:ext cx="10278980" cy="850065"/>
          </a:xfrm>
        </p:spPr>
        <p:txBody>
          <a:bodyPr/>
          <a:lstStyle/>
          <a:p>
            <a:pPr algn="l"/>
            <a:r>
              <a:rPr lang="es-CO" sz="4000" dirty="0" smtClean="0"/>
              <a:t>Cuarto trimestre 2024</a:t>
            </a:r>
            <a:endParaRPr lang="es-CO" sz="40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693820" y="1410828"/>
            <a:ext cx="10278980" cy="513221"/>
          </a:xfrm>
        </p:spPr>
        <p:txBody>
          <a:bodyPr/>
          <a:lstStyle/>
          <a:p>
            <a:pPr algn="l"/>
            <a:r>
              <a:rPr lang="es-MX" sz="2400" b="0" dirty="0">
                <a:solidFill>
                  <a:prstClr val="white">
                    <a:lumMod val="50000"/>
                  </a:prstClr>
                </a:solidFill>
              </a:rPr>
              <a:t>Resumen PQRSF recibidas por proceso y/o subproceso </a:t>
            </a:r>
            <a:r>
              <a:rPr lang="es-MX" sz="2400" b="0" dirty="0" smtClean="0">
                <a:solidFill>
                  <a:prstClr val="white">
                    <a:lumMod val="50000"/>
                  </a:prstClr>
                </a:solidFill>
              </a:rPr>
              <a:t>4 </a:t>
            </a:r>
            <a:r>
              <a:rPr lang="es-MX" sz="2400" b="0" dirty="0">
                <a:solidFill>
                  <a:prstClr val="white">
                    <a:lumMod val="50000"/>
                  </a:prstClr>
                </a:solidFill>
              </a:rPr>
              <a:t>trimestre</a:t>
            </a:r>
            <a:r>
              <a:rPr lang="es-MX" sz="2400" b="0" dirty="0" smtClean="0">
                <a:solidFill>
                  <a:prstClr val="white">
                    <a:lumMod val="50000"/>
                  </a:prstClr>
                </a:solidFill>
              </a:rPr>
              <a:t>.</a:t>
            </a:r>
            <a:endParaRPr lang="es-CO" dirty="0"/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E9FF1ADB-8E63-40C7-8B63-AC5BA9C0B4D4}"/>
              </a:ext>
            </a:extLst>
          </p:cNvPr>
          <p:cNvCxnSpPr>
            <a:cxnSpLocks/>
          </p:cNvCxnSpPr>
          <p:nvPr/>
        </p:nvCxnSpPr>
        <p:spPr>
          <a:xfrm flipV="1">
            <a:off x="64388" y="1924049"/>
            <a:ext cx="11537844" cy="10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/>
          <p:cNvSpPr/>
          <p:nvPr/>
        </p:nvSpPr>
        <p:spPr>
          <a:xfrm>
            <a:off x="342900" y="5598289"/>
            <a:ext cx="112593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MX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NOTA: Atención al Estudiante de los campus de Bucaramanga, Cúcuta y Valledupar, verifica que el proceso y/o subproceso responsable (que no hace parte del alcance del SGC-VAF), haya dado tratamiento a la incidencia. Una vez reciba las evidencias, el líder de Atención al Estudiante dará respuesta a la parte interesada correspondiente, por el aplicativo de administración del Sistema de Gestión de Calidad.  </a:t>
            </a:r>
          </a:p>
          <a:p>
            <a:pPr lvl="0">
              <a:defRPr/>
            </a:pPr>
            <a:r>
              <a:rPr lang="es-MX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subproceso de ATE son cargadas las incidencias de otros procesos y/o subprocesos UDES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073B2338-5E6E-4485-B033-BCA8D85D81C5}"/>
              </a:ext>
            </a:extLst>
          </p:cNvPr>
          <p:cNvCxnSpPr>
            <a:cxnSpLocks/>
          </p:cNvCxnSpPr>
          <p:nvPr/>
        </p:nvCxnSpPr>
        <p:spPr>
          <a:xfrm>
            <a:off x="5900591" y="2020792"/>
            <a:ext cx="0" cy="33275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977389"/>
              </p:ext>
            </p:extLst>
          </p:nvPr>
        </p:nvGraphicFramePr>
        <p:xfrm>
          <a:off x="1450686" y="2448156"/>
          <a:ext cx="3009900" cy="2209800"/>
        </p:xfrm>
        <a:graphic>
          <a:graphicData uri="http://schemas.openxmlformats.org/drawingml/2006/table">
            <a:tbl>
              <a:tblPr/>
              <a:tblGrid>
                <a:gridCol w="1739900">
                  <a:extLst>
                    <a:ext uri="{9D8B030D-6E8A-4147-A177-3AD203B41FA5}">
                      <a16:colId xmlns:a16="http://schemas.microsoft.com/office/drawing/2014/main" val="1821591392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944068249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Atención al Estudiante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210885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Biblioteca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958254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Crédito y Cartera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95754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Gestión Administrativa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795372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Logística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23632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Planta Física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691356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Registro y Control Académico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3957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SGC VAF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22202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Talento Humano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30782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Tesorería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551604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homa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homa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17057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TOTAL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60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7911032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053721"/>
              </p:ext>
            </p:extLst>
          </p:nvPr>
        </p:nvGraphicFramePr>
        <p:xfrm>
          <a:off x="7340597" y="2647813"/>
          <a:ext cx="2755900" cy="1653540"/>
        </p:xfrm>
        <a:graphic>
          <a:graphicData uri="http://schemas.openxmlformats.org/drawingml/2006/table">
            <a:tbl>
              <a:tblPr/>
              <a:tblGrid>
                <a:gridCol w="1879600">
                  <a:extLst>
                    <a:ext uri="{9D8B030D-6E8A-4147-A177-3AD203B41FA5}">
                      <a16:colId xmlns:a16="http://schemas.microsoft.com/office/drawing/2014/main" val="3259245521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157762579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Bienestar Institucional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76874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Centro de Conciliación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240436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CVUDES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251904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Secretaría General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92432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Sin asignación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33355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homa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homa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53022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TOTAL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75219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9016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Fuera del alcance del SGC-VAF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9251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357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0FA9572-60C1-4548-A121-E65FAD3CF941}"/>
              </a:ext>
            </a:extLst>
          </p:cNvPr>
          <p:cNvSpPr txBox="1"/>
          <p:nvPr/>
        </p:nvSpPr>
        <p:spPr>
          <a:xfrm>
            <a:off x="329938" y="830195"/>
            <a:ext cx="97080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44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Cuarto</a:t>
            </a:r>
            <a:r>
              <a:rPr kumimoji="0" lang="es-CO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CO" sz="44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</a:t>
            </a:r>
            <a:r>
              <a:rPr kumimoji="0" lang="es-CO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</a:t>
            </a:r>
            <a:endParaRPr kumimoji="0" lang="es-CO" sz="44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596A3B6-F9CA-C441-B1F6-55E1DEF9C202}"/>
              </a:ext>
            </a:extLst>
          </p:cNvPr>
          <p:cNvSpPr txBox="1"/>
          <p:nvPr/>
        </p:nvSpPr>
        <p:spPr>
          <a:xfrm>
            <a:off x="437429" y="1700614"/>
            <a:ext cx="5658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#1 PQRSF recibidas Procesos y/o Subprocesos SGC- VAF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3B2338-5E6E-4485-B033-BCA8D85D81C5}"/>
              </a:ext>
            </a:extLst>
          </p:cNvPr>
          <p:cNvCxnSpPr>
            <a:cxnSpLocks/>
          </p:cNvCxnSpPr>
          <p:nvPr/>
        </p:nvCxnSpPr>
        <p:spPr>
          <a:xfrm>
            <a:off x="6209211" y="1700614"/>
            <a:ext cx="0" cy="48321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FF1ADB-8E63-40C7-8B63-AC5BA9C0B4D4}"/>
              </a:ext>
            </a:extLst>
          </p:cNvPr>
          <p:cNvCxnSpPr>
            <a:cxnSpLocks/>
          </p:cNvCxnSpPr>
          <p:nvPr/>
        </p:nvCxnSpPr>
        <p:spPr>
          <a:xfrm flipV="1">
            <a:off x="329938" y="1997505"/>
            <a:ext cx="11537844" cy="10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AD231BF2-0BFE-46D1-8843-79D1ED077065}"/>
              </a:ext>
            </a:extLst>
          </p:cNvPr>
          <p:cNvSpPr txBox="1"/>
          <p:nvPr/>
        </p:nvSpPr>
        <p:spPr>
          <a:xfrm>
            <a:off x="6265816" y="1511469"/>
            <a:ext cx="5658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#2 PQRSF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recibidas</a:t>
            </a:r>
            <a:r>
              <a:rPr kumimoji="0" lang="es-MX" sz="1400" b="0" i="0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MX" sz="14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otros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procesos y/o subprocesos UDES o fuera</a:t>
            </a:r>
            <a:r>
              <a:rPr kumimoji="0" lang="es-MX" sz="1400" b="0" i="0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 alcance. 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304A9AF-4121-4815-9D0D-92139F3C22FD}"/>
              </a:ext>
            </a:extLst>
          </p:cNvPr>
          <p:cNvSpPr txBox="1"/>
          <p:nvPr/>
        </p:nvSpPr>
        <p:spPr>
          <a:xfrm>
            <a:off x="437429" y="6079160"/>
            <a:ext cx="60944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Nota: Al subproceso de ATE son cargadas las incidencias de otros procesos y/o subprocesos UDES</a:t>
            </a: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0219061"/>
              </p:ext>
            </p:extLst>
          </p:nvPr>
        </p:nvGraphicFramePr>
        <p:xfrm>
          <a:off x="602214" y="2406260"/>
          <a:ext cx="5068913" cy="3229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8142786"/>
              </p:ext>
            </p:extLst>
          </p:nvPr>
        </p:nvGraphicFramePr>
        <p:xfrm>
          <a:off x="6265816" y="2478171"/>
          <a:ext cx="5284584" cy="2692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68945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90800" y="2305051"/>
            <a:ext cx="77533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presentadas PQRSF </a:t>
            </a:r>
            <a:r>
              <a:rPr lang="es-CO" sz="40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cuarto trimestre</a:t>
            </a:r>
            <a:endParaRPr lang="es-CO" sz="4000" b="1" dirty="0">
              <a:solidFill>
                <a:srgbClr val="0551A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946866" y="3628490"/>
            <a:ext cx="3041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b="1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  <a:endParaRPr lang="es-CO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463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38149" y="1162735"/>
            <a:ext cx="114097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 de incidencias </a:t>
            </a:r>
            <a:r>
              <a:rPr lang="es-CO" sz="28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presentadas PQRSF cuarto </a:t>
            </a: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trimestre.</a:t>
            </a:r>
          </a:p>
        </p:txBody>
      </p:sp>
      <p:graphicFrame>
        <p:nvGraphicFramePr>
          <p:cNvPr id="6" name="Marcador de contenido 2">
            <a:extLst>
              <a:ext uri="{FF2B5EF4-FFF2-40B4-BE49-F238E27FC236}">
                <a16:creationId xmlns:a16="http://schemas.microsoft.com/office/drawing/2014/main" id="{6EEDF5E9-FB4D-40BE-B079-1A54472DC1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4015551"/>
              </p:ext>
            </p:extLst>
          </p:nvPr>
        </p:nvGraphicFramePr>
        <p:xfrm>
          <a:off x="0" y="1685955"/>
          <a:ext cx="7851207" cy="4714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7989752" y="3083791"/>
            <a:ext cx="31787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latin typeface="Tahoma" panose="020B0604030504040204" pitchFamily="34" charset="0"/>
              </a:rPr>
              <a:t>De las incidencias presentadas, se </a:t>
            </a:r>
            <a:r>
              <a:rPr lang="es-ES" dirty="0" smtClean="0">
                <a:latin typeface="Tahoma" panose="020B0604030504040204" pitchFamily="34" charset="0"/>
              </a:rPr>
              <a:t>registraron 8 peticiones que</a:t>
            </a:r>
            <a:r>
              <a:rPr lang="es-ES" dirty="0">
                <a:latin typeface="Tahoma" panose="020B0604030504040204" pitchFamily="34" charset="0"/>
              </a:rPr>
              <a:t>, debido a la falta de información, se clasificaron como "No aplica".</a:t>
            </a:r>
            <a:endParaRPr lang="es-CO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705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38150" y="1162735"/>
            <a:ext cx="114871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 de incidencias </a:t>
            </a:r>
            <a:r>
              <a:rPr lang="es-CO" sz="28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presentadas </a:t>
            </a: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 </a:t>
            </a:r>
            <a:r>
              <a:rPr lang="es-CO" sz="28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cuarto </a:t>
            </a:r>
            <a:r>
              <a:rPr lang="es-CO" sz="28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</a:t>
            </a: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851207" y="3027714"/>
            <a:ext cx="31787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Se atendieron y gestionaron adecuadamente un total de </a:t>
            </a:r>
            <a:r>
              <a:rPr lang="es-ES" dirty="0" smtClean="0"/>
              <a:t>94 </a:t>
            </a:r>
            <a:r>
              <a:rPr lang="es-ES" dirty="0"/>
              <a:t>incidencias </a:t>
            </a:r>
            <a:r>
              <a:rPr lang="es-ES" dirty="0" smtClean="0"/>
              <a:t>finales</a:t>
            </a:r>
            <a:r>
              <a:rPr lang="es-ES" dirty="0"/>
              <a:t> </a:t>
            </a:r>
            <a:r>
              <a:rPr lang="es-ES" dirty="0" smtClean="0"/>
              <a:t>debido a que 8 quedaron </a:t>
            </a:r>
            <a:r>
              <a:rPr lang="es-ES" dirty="0"/>
              <a:t>fuera del alcance del SGC-AF debido a la falta de información y/o </a:t>
            </a:r>
            <a:r>
              <a:rPr lang="es-ES" dirty="0" smtClean="0"/>
              <a:t>duplicidad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7" name="Marcador de contenido 2">
            <a:extLst>
              <a:ext uri="{FF2B5EF4-FFF2-40B4-BE49-F238E27FC236}">
                <a16:creationId xmlns:a16="http://schemas.microsoft.com/office/drawing/2014/main" id="{6EEDF5E9-FB4D-40BE-B079-1A54472DC1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9706010"/>
              </p:ext>
            </p:extLst>
          </p:nvPr>
        </p:nvGraphicFramePr>
        <p:xfrm>
          <a:off x="0" y="1685955"/>
          <a:ext cx="7851207" cy="4714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0908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6323E15D-10F0-477A-8F0B-753454070634}"/>
              </a:ext>
            </a:extLst>
          </p:cNvPr>
          <p:cNvSpPr txBox="1"/>
          <p:nvPr/>
        </p:nvSpPr>
        <p:spPr>
          <a:xfrm>
            <a:off x="393438" y="963506"/>
            <a:ext cx="9300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#3 Tipo de incidencias recibidas PQRSF.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1396844"/>
              </p:ext>
            </p:extLst>
          </p:nvPr>
        </p:nvGraphicFramePr>
        <p:xfrm>
          <a:off x="1190212" y="1713264"/>
          <a:ext cx="9357715" cy="4234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6652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90798" y="1550195"/>
            <a:ext cx="775335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con mayor recurrencia en los campus de la Universidad de Santander UDES. 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946865" y="4314290"/>
            <a:ext cx="3041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b="1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  <a:endParaRPr lang="es-CO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896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F9EA18F-B844-45FA-AFA9-7CCE36D860F1}"/>
              </a:ext>
            </a:extLst>
          </p:cNvPr>
          <p:cNvSpPr txBox="1"/>
          <p:nvPr/>
        </p:nvSpPr>
        <p:spPr>
          <a:xfrm>
            <a:off x="0" y="1047525"/>
            <a:ext cx="9300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#4 Incidencias presentadas por campus.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9E13A86-6122-42D7-B9D1-3F9533882B02}"/>
              </a:ext>
            </a:extLst>
          </p:cNvPr>
          <p:cNvSpPr txBox="1"/>
          <p:nvPr/>
        </p:nvSpPr>
        <p:spPr>
          <a:xfrm>
            <a:off x="7186209" y="1936556"/>
            <a:ext cx="422850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mayoría de las incidencias del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cuarto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de 2024 se reportaron en el campus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Bucaramanga,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representando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68,09%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64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las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94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 totales.</a:t>
            </a:r>
          </a:p>
          <a:p>
            <a:pPr lvl="0" algn="just">
              <a:defRPr/>
            </a:pPr>
            <a:endParaRPr lang="es-ES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peticiones fueron el tipo de incidencia más frecuente entre los usuarios durante este período, con un total de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52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los tres campus de la Universidad de Santander, lo que equivale al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55,32%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incidencias.</a:t>
            </a:r>
          </a:p>
          <a:p>
            <a:pPr lvl="0" algn="just">
              <a:defRPr/>
            </a:pPr>
            <a:endParaRPr lang="es-ES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segundo lugar, las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felicitaciones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nivel nacional representaron un total de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18,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equivalentes al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19,15%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total.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606600"/>
              </p:ext>
            </p:extLst>
          </p:nvPr>
        </p:nvGraphicFramePr>
        <p:xfrm>
          <a:off x="301912" y="1780749"/>
          <a:ext cx="6680041" cy="1455420"/>
        </p:xfrm>
        <a:graphic>
          <a:graphicData uri="http://schemas.openxmlformats.org/drawingml/2006/table">
            <a:tbl>
              <a:tblPr/>
              <a:tblGrid>
                <a:gridCol w="1670009">
                  <a:extLst>
                    <a:ext uri="{9D8B030D-6E8A-4147-A177-3AD203B41FA5}">
                      <a16:colId xmlns:a16="http://schemas.microsoft.com/office/drawing/2014/main" val="3972502729"/>
                    </a:ext>
                  </a:extLst>
                </a:gridCol>
                <a:gridCol w="1218986">
                  <a:extLst>
                    <a:ext uri="{9D8B030D-6E8A-4147-A177-3AD203B41FA5}">
                      <a16:colId xmlns:a16="http://schemas.microsoft.com/office/drawing/2014/main" val="3454061645"/>
                    </a:ext>
                  </a:extLst>
                </a:gridCol>
                <a:gridCol w="1145846">
                  <a:extLst>
                    <a:ext uri="{9D8B030D-6E8A-4147-A177-3AD203B41FA5}">
                      <a16:colId xmlns:a16="http://schemas.microsoft.com/office/drawing/2014/main" val="158025261"/>
                    </a:ext>
                  </a:extLst>
                </a:gridCol>
                <a:gridCol w="1418217">
                  <a:extLst>
                    <a:ext uri="{9D8B030D-6E8A-4147-A177-3AD203B41FA5}">
                      <a16:colId xmlns:a16="http://schemas.microsoft.com/office/drawing/2014/main" val="4224725108"/>
                    </a:ext>
                  </a:extLst>
                </a:gridCol>
                <a:gridCol w="1226983">
                  <a:extLst>
                    <a:ext uri="{9D8B030D-6E8A-4147-A177-3AD203B41FA5}">
                      <a16:colId xmlns:a16="http://schemas.microsoft.com/office/drawing/2014/main" val="3187469347"/>
                    </a:ext>
                  </a:extLst>
                </a:gridCol>
              </a:tblGrid>
              <a:tr h="35052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BUC N° de 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CUC N° de 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VAL N° de 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Total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48646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Felicitaciones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5502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Peticiones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52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088395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Quejas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938764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Reclamos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5953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Sugerencias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62938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Total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64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94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2389250"/>
                  </a:ext>
                </a:extLst>
              </a:tr>
            </a:tbl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2673484"/>
              </p:ext>
            </p:extLst>
          </p:nvPr>
        </p:nvGraphicFramePr>
        <p:xfrm>
          <a:off x="209548" y="3490828"/>
          <a:ext cx="6772405" cy="2515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77327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2A4CE5-D1DD-471B-99EE-9A6944CE8A14}"/>
              </a:ext>
            </a:extLst>
          </p:cNvPr>
          <p:cNvSpPr txBox="1"/>
          <p:nvPr/>
        </p:nvSpPr>
        <p:spPr>
          <a:xfrm>
            <a:off x="0" y="942446"/>
            <a:ext cx="9977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#5 % participación de </a:t>
            </a:r>
            <a:r>
              <a:rPr kumimoji="0" lang="es-MX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presentadas por campus.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45018C3-5778-40FF-B499-40C23755B8A5}"/>
              </a:ext>
            </a:extLst>
          </p:cNvPr>
          <p:cNvSpPr txBox="1"/>
          <p:nvPr/>
        </p:nvSpPr>
        <p:spPr>
          <a:xfrm>
            <a:off x="8109527" y="1526026"/>
            <a:ext cx="344516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términos de participación porcentual, se puede identificar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que:</a:t>
            </a:r>
            <a:endParaRPr lang="es-ES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defRPr/>
            </a:pPr>
            <a:endParaRPr lang="es-ES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En el campus BUC, las peticiones representan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37,23%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incidencias.</a:t>
            </a: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En el campus CUC, las peticiones constituyen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10,64%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incidencias.</a:t>
            </a: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En el campus VAL, las peticiones representan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7,45%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incidencias.</a:t>
            </a:r>
          </a:p>
          <a:p>
            <a:pPr lvl="0" algn="just">
              <a:defRPr/>
            </a:pPr>
            <a:endParaRPr lang="es-ES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otro lado, las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felicitaciones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constituyen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19,15%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incidencias, ubicándose en el segundo lugar y superando a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quejas y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sugerencias. Durante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cuarto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trimestre, las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felicitaciones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han observado principalmente en el campus de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Bucaramanga, representando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18,09%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las incidencias.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180682"/>
              </p:ext>
            </p:extLst>
          </p:nvPr>
        </p:nvGraphicFramePr>
        <p:xfrm>
          <a:off x="507180" y="1871925"/>
          <a:ext cx="6959600" cy="1455420"/>
        </p:xfrm>
        <a:graphic>
          <a:graphicData uri="http://schemas.openxmlformats.org/drawingml/2006/table">
            <a:tbl>
              <a:tblPr/>
              <a:tblGrid>
                <a:gridCol w="1739900">
                  <a:extLst>
                    <a:ext uri="{9D8B030D-6E8A-4147-A177-3AD203B41FA5}">
                      <a16:colId xmlns:a16="http://schemas.microsoft.com/office/drawing/2014/main" val="613418845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3341572524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1803845218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1702299180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2933530634"/>
                    </a:ext>
                  </a:extLst>
                </a:gridCol>
              </a:tblGrid>
              <a:tr h="35052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BUC N° de 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CUC N° de 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VAL N° de 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Total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128238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Felicitaciones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18,09%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19,15%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264424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Peticiones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37,23%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10,64%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7,45%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55,32%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642609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Quejas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8,51%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4,26%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5,32%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18,09%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8440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Reclamos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4,26%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2,13%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6,38%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33355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Sugerencias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11865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Total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68,09%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15,96%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15,96%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100,00%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8322895"/>
                  </a:ext>
                </a:extLst>
              </a:tr>
            </a:tbl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202604"/>
              </p:ext>
            </p:extLst>
          </p:nvPr>
        </p:nvGraphicFramePr>
        <p:xfrm>
          <a:off x="74222" y="3602182"/>
          <a:ext cx="8035305" cy="2676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89427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90798" y="2245520"/>
            <a:ext cx="77533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Comportamiento de la población ante la radicación de incidencias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946865" y="4314290"/>
            <a:ext cx="3041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b="1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  <a:endParaRPr lang="es-CO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723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3EF8DE5-075D-4058-864E-7D877161FFFF}"/>
              </a:ext>
            </a:extLst>
          </p:cNvPr>
          <p:cNvSpPr txBox="1"/>
          <p:nvPr/>
        </p:nvSpPr>
        <p:spPr>
          <a:xfrm>
            <a:off x="295388" y="1034317"/>
            <a:ext cx="99842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 de las incidencias de acuerdo con el rol que cumple la persona en la institución.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1EEBEC6-04FD-4114-B41D-8DE794F6DB32}"/>
              </a:ext>
            </a:extLst>
          </p:cNvPr>
          <p:cNvSpPr txBox="1"/>
          <p:nvPr/>
        </p:nvSpPr>
        <p:spPr>
          <a:xfrm>
            <a:off x="295388" y="5550971"/>
            <a:ext cx="109740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mayoría de las incidencias registradas durante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cuarto trimestre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año 2024 provienen de los estudiantes, representando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46,81%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 presentadas. Es importante tener en cuenta que este resultado es relativo, ya que la mayor parte de la población institucional corresponde a los estudiantes.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E8AE440-3F4D-47E9-9F2B-0D53CF3B3353}"/>
              </a:ext>
            </a:extLst>
          </p:cNvPr>
          <p:cNvSpPr txBox="1"/>
          <p:nvPr/>
        </p:nvSpPr>
        <p:spPr>
          <a:xfrm>
            <a:off x="6714662" y="1988424"/>
            <a:ext cx="402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#6 Tipo de solicitante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546808"/>
              </p:ext>
            </p:extLst>
          </p:nvPr>
        </p:nvGraphicFramePr>
        <p:xfrm>
          <a:off x="583622" y="2616513"/>
          <a:ext cx="4653395" cy="2130977"/>
        </p:xfrm>
        <a:graphic>
          <a:graphicData uri="http://schemas.openxmlformats.org/drawingml/2006/table">
            <a:tbl>
              <a:tblPr/>
              <a:tblGrid>
                <a:gridCol w="1516566">
                  <a:extLst>
                    <a:ext uri="{9D8B030D-6E8A-4147-A177-3AD203B41FA5}">
                      <a16:colId xmlns:a16="http://schemas.microsoft.com/office/drawing/2014/main" val="3217612800"/>
                    </a:ext>
                  </a:extLst>
                </a:gridCol>
                <a:gridCol w="1218438">
                  <a:extLst>
                    <a:ext uri="{9D8B030D-6E8A-4147-A177-3AD203B41FA5}">
                      <a16:colId xmlns:a16="http://schemas.microsoft.com/office/drawing/2014/main" val="1194196750"/>
                    </a:ext>
                  </a:extLst>
                </a:gridCol>
                <a:gridCol w="1918391">
                  <a:extLst>
                    <a:ext uri="{9D8B030D-6E8A-4147-A177-3AD203B41FA5}">
                      <a16:colId xmlns:a16="http://schemas.microsoft.com/office/drawing/2014/main" val="1783871321"/>
                    </a:ext>
                  </a:extLst>
                </a:gridCol>
              </a:tblGrid>
              <a:tr h="6870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N° de incidencias presentadas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% de participación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678158"/>
                  </a:ext>
                </a:extLst>
              </a:tr>
              <a:tr h="23898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Estudiante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46,81%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860661"/>
                  </a:ext>
                </a:extLst>
              </a:tr>
              <a:tr h="23898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Funcionario UDES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10,64%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093802"/>
                  </a:ext>
                </a:extLst>
              </a:tr>
              <a:tr h="23898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Egresado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23,40%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3418356"/>
                  </a:ext>
                </a:extLst>
              </a:tr>
              <a:tr h="23898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Externo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6,38%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1571579"/>
                  </a:ext>
                </a:extLst>
              </a:tr>
              <a:tr h="23898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Proveedor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4917892"/>
                  </a:ext>
                </a:extLst>
              </a:tr>
              <a:tr h="248946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Otros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12,77%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1164452"/>
                  </a:ext>
                </a:extLst>
              </a:tr>
            </a:tbl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8025028"/>
              </p:ext>
            </p:extLst>
          </p:nvPr>
        </p:nvGraphicFramePr>
        <p:xfrm>
          <a:off x="5569526" y="2438439"/>
          <a:ext cx="569991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9914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90798" y="2245520"/>
            <a:ext cx="77533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Producto y/o servicio con mayor recurrencia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946865" y="4314290"/>
            <a:ext cx="3041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b="1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  <a:endParaRPr lang="es-CO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953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A76F42C-13E1-4F82-BEC1-A546CDF7672C}"/>
              </a:ext>
            </a:extLst>
          </p:cNvPr>
          <p:cNvSpPr txBox="1"/>
          <p:nvPr/>
        </p:nvSpPr>
        <p:spPr>
          <a:xfrm>
            <a:off x="389339" y="769204"/>
            <a:ext cx="11676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Producto y/o servicio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00D3C35-BFED-4475-9AAA-BBE5BF2CF5C6}"/>
              </a:ext>
            </a:extLst>
          </p:cNvPr>
          <p:cNvSpPr txBox="1"/>
          <p:nvPr/>
        </p:nvSpPr>
        <p:spPr>
          <a:xfrm>
            <a:off x="390638" y="1339117"/>
            <a:ext cx="9984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Naturaleza de la incidencia presentada.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6DF2391-296A-4422-9B36-F7B563B68464}"/>
              </a:ext>
            </a:extLst>
          </p:cNvPr>
          <p:cNvSpPr txBox="1"/>
          <p:nvPr/>
        </p:nvSpPr>
        <p:spPr>
          <a:xfrm>
            <a:off x="389339" y="5399727"/>
            <a:ext cx="1109146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67,02%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todas las incidencias documentadas están relacionadas con los productos y/o servicios ofrecidos en ámbitos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académicos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administrativos.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32,98%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restante aborda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aspectos de infraestructura, temas institucionales, jurídicos y legales, centro de conciliación, entre otros. </a:t>
            </a:r>
            <a:endParaRPr kumimoji="0" lang="es-MX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B5D30BE-E254-4DE3-A086-CBAF0A2B9878}"/>
              </a:ext>
            </a:extLst>
          </p:cNvPr>
          <p:cNvSpPr txBox="1"/>
          <p:nvPr/>
        </p:nvSpPr>
        <p:spPr>
          <a:xfrm>
            <a:off x="6853697" y="1813029"/>
            <a:ext cx="3996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#7 Producto y/o servicio.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111449"/>
              </p:ext>
            </p:extLst>
          </p:nvPr>
        </p:nvGraphicFramePr>
        <p:xfrm>
          <a:off x="491259" y="2432249"/>
          <a:ext cx="5327650" cy="2587920"/>
        </p:xfrm>
        <a:graphic>
          <a:graphicData uri="http://schemas.openxmlformats.org/drawingml/2006/table">
            <a:tbl>
              <a:tblPr/>
              <a:tblGrid>
                <a:gridCol w="1736309">
                  <a:extLst>
                    <a:ext uri="{9D8B030D-6E8A-4147-A177-3AD203B41FA5}">
                      <a16:colId xmlns:a16="http://schemas.microsoft.com/office/drawing/2014/main" val="2990403910"/>
                    </a:ext>
                  </a:extLst>
                </a:gridCol>
                <a:gridCol w="1394984">
                  <a:extLst>
                    <a:ext uri="{9D8B030D-6E8A-4147-A177-3AD203B41FA5}">
                      <a16:colId xmlns:a16="http://schemas.microsoft.com/office/drawing/2014/main" val="3350754643"/>
                    </a:ext>
                  </a:extLst>
                </a:gridCol>
                <a:gridCol w="2196357">
                  <a:extLst>
                    <a:ext uri="{9D8B030D-6E8A-4147-A177-3AD203B41FA5}">
                      <a16:colId xmlns:a16="http://schemas.microsoft.com/office/drawing/2014/main" val="504652515"/>
                    </a:ext>
                  </a:extLst>
                </a:gridCol>
              </a:tblGrid>
              <a:tr h="58355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N° de incidencias presentadas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% de participación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505124"/>
                  </a:ext>
                </a:extLst>
              </a:tr>
              <a:tr h="20297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Académicos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37,23%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3629197"/>
                  </a:ext>
                </a:extLst>
              </a:tr>
              <a:tr h="20297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Administrativos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29,79%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0897379"/>
                  </a:ext>
                </a:extLst>
              </a:tr>
              <a:tr h="20297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Consultoría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8869900"/>
                  </a:ext>
                </a:extLst>
              </a:tr>
              <a:tr h="20297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Infraestructura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0,00%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114782"/>
                  </a:ext>
                </a:extLst>
              </a:tr>
              <a:tr h="20297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Institucionales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3,19%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8633351"/>
                  </a:ext>
                </a:extLst>
              </a:tr>
              <a:tr h="20297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Jurídico y Legal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2,13%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8578843"/>
                  </a:ext>
                </a:extLst>
              </a:tr>
              <a:tr h="20297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Tecnológicos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2,13%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1493376"/>
                  </a:ext>
                </a:extLst>
              </a:tr>
              <a:tr h="20297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Otro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13,83%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9533916"/>
                  </a:ext>
                </a:extLst>
              </a:tr>
              <a:tr h="38057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Centro de Conciliación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11,70%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9479131"/>
                  </a:ext>
                </a:extLst>
              </a:tr>
            </a:tbl>
          </a:graphicData>
        </a:graphic>
      </p:graphicFrame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9522839"/>
              </p:ext>
            </p:extLst>
          </p:nvPr>
        </p:nvGraphicFramePr>
        <p:xfrm>
          <a:off x="6227346" y="2432249"/>
          <a:ext cx="5253454" cy="2767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65444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DA37DD9-5898-4093-9515-DB72E1582DD6}"/>
              </a:ext>
            </a:extLst>
          </p:cNvPr>
          <p:cNvSpPr txBox="1"/>
          <p:nvPr/>
        </p:nvSpPr>
        <p:spPr>
          <a:xfrm>
            <a:off x="1136526" y="4304663"/>
            <a:ext cx="9984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097EE8-3C19-4E6A-B568-8F265CA75A4B}"/>
              </a:ext>
            </a:extLst>
          </p:cNvPr>
          <p:cNvSpPr txBox="1"/>
          <p:nvPr/>
        </p:nvSpPr>
        <p:spPr>
          <a:xfrm>
            <a:off x="2659488" y="1931519"/>
            <a:ext cx="69383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Temas con mayor recurrencia de incidencias.</a:t>
            </a:r>
          </a:p>
        </p:txBody>
      </p:sp>
    </p:spTree>
    <p:extLst>
      <p:ext uri="{BB962C8B-B14F-4D97-AF65-F5344CB8AC3E}">
        <p14:creationId xmlns:p14="http://schemas.microsoft.com/office/powerpoint/2010/main" val="3919082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A76F42C-13E1-4F82-BEC1-A546CDF7672C}"/>
              </a:ext>
            </a:extLst>
          </p:cNvPr>
          <p:cNvSpPr txBox="1"/>
          <p:nvPr/>
        </p:nvSpPr>
        <p:spPr>
          <a:xfrm>
            <a:off x="353024" y="858103"/>
            <a:ext cx="10979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Temas de </a:t>
            </a:r>
            <a:r>
              <a:rPr kumimoji="0" lang="es-CO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incidencias, distribución ABC.</a:t>
            </a:r>
            <a:endParaRPr kumimoji="0" lang="es-CO" sz="40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931726"/>
              </p:ext>
            </p:extLst>
          </p:nvPr>
        </p:nvGraphicFramePr>
        <p:xfrm>
          <a:off x="283439" y="1644071"/>
          <a:ext cx="5858742" cy="4488882"/>
        </p:xfrm>
        <a:graphic>
          <a:graphicData uri="http://schemas.openxmlformats.org/drawingml/2006/table">
            <a:tbl>
              <a:tblPr/>
              <a:tblGrid>
                <a:gridCol w="1864812">
                  <a:extLst>
                    <a:ext uri="{9D8B030D-6E8A-4147-A177-3AD203B41FA5}">
                      <a16:colId xmlns:a16="http://schemas.microsoft.com/office/drawing/2014/main" val="189372269"/>
                    </a:ext>
                  </a:extLst>
                </a:gridCol>
                <a:gridCol w="910381">
                  <a:extLst>
                    <a:ext uri="{9D8B030D-6E8A-4147-A177-3AD203B41FA5}">
                      <a16:colId xmlns:a16="http://schemas.microsoft.com/office/drawing/2014/main" val="2183023450"/>
                    </a:ext>
                  </a:extLst>
                </a:gridCol>
                <a:gridCol w="1086584">
                  <a:extLst>
                    <a:ext uri="{9D8B030D-6E8A-4147-A177-3AD203B41FA5}">
                      <a16:colId xmlns:a16="http://schemas.microsoft.com/office/drawing/2014/main" val="3883152174"/>
                    </a:ext>
                  </a:extLst>
                </a:gridCol>
                <a:gridCol w="1086584">
                  <a:extLst>
                    <a:ext uri="{9D8B030D-6E8A-4147-A177-3AD203B41FA5}">
                      <a16:colId xmlns:a16="http://schemas.microsoft.com/office/drawing/2014/main" val="1878156350"/>
                    </a:ext>
                  </a:extLst>
                </a:gridCol>
                <a:gridCol w="910381">
                  <a:extLst>
                    <a:ext uri="{9D8B030D-6E8A-4147-A177-3AD203B41FA5}">
                      <a16:colId xmlns:a16="http://schemas.microsoft.com/office/drawing/2014/main" val="1628774316"/>
                    </a:ext>
                  </a:extLst>
                </a:gridCol>
              </a:tblGrid>
              <a:tr h="3861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Análisis, temas de 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de participación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Acumulado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A-B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6333873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Felicitaciones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2568782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Certificados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12,77%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30,85%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6187901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Matrículas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11,70%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42,55%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444226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Queja de Profesores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7,45%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772828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Diploma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54,26%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6407613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Grados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58,51%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206498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Reembolsos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62,77%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272528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64,89%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7715437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Solicitud de información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67,02%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14959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Actividades académicas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68,09%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3199985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Ascensores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69,15%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1853543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Aseo en los baños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70,21%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133920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Berlitz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71,28%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069989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Cafetería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72,34%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8249303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Cambio de carrera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73,40%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7304583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Cancelación de cursos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74,47%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7338055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Cita de pasaportes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75,53%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356842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Clases virtuales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76,60%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8938809"/>
                  </a:ext>
                </a:extLst>
              </a:tr>
              <a:tr h="202706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Confirmación titulo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77,66%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4158588"/>
                  </a:ext>
                </a:extLst>
              </a:tr>
              <a:tr h="1945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Congelaciones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78,72%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2168093"/>
                  </a:ext>
                </a:extLst>
              </a:tr>
              <a:tr h="20270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Contraseñas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79,79%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2530504"/>
                  </a:ext>
                </a:extLst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363818"/>
              </p:ext>
            </p:extLst>
          </p:nvPr>
        </p:nvGraphicFramePr>
        <p:xfrm>
          <a:off x="6455356" y="1644071"/>
          <a:ext cx="4951552" cy="4488882"/>
        </p:xfrm>
        <a:graphic>
          <a:graphicData uri="http://schemas.openxmlformats.org/drawingml/2006/table">
            <a:tbl>
              <a:tblPr/>
              <a:tblGrid>
                <a:gridCol w="1586044">
                  <a:extLst>
                    <a:ext uri="{9D8B030D-6E8A-4147-A177-3AD203B41FA5}">
                      <a16:colId xmlns:a16="http://schemas.microsoft.com/office/drawing/2014/main" val="3446034055"/>
                    </a:ext>
                  </a:extLst>
                </a:gridCol>
                <a:gridCol w="799469">
                  <a:extLst>
                    <a:ext uri="{9D8B030D-6E8A-4147-A177-3AD203B41FA5}">
                      <a16:colId xmlns:a16="http://schemas.microsoft.com/office/drawing/2014/main" val="1343325114"/>
                    </a:ext>
                  </a:extLst>
                </a:gridCol>
                <a:gridCol w="863943">
                  <a:extLst>
                    <a:ext uri="{9D8B030D-6E8A-4147-A177-3AD203B41FA5}">
                      <a16:colId xmlns:a16="http://schemas.microsoft.com/office/drawing/2014/main" val="391035336"/>
                    </a:ext>
                  </a:extLst>
                </a:gridCol>
                <a:gridCol w="902627">
                  <a:extLst>
                    <a:ext uri="{9D8B030D-6E8A-4147-A177-3AD203B41FA5}">
                      <a16:colId xmlns:a16="http://schemas.microsoft.com/office/drawing/2014/main" val="993055113"/>
                    </a:ext>
                  </a:extLst>
                </a:gridCol>
                <a:gridCol w="799469">
                  <a:extLst>
                    <a:ext uri="{9D8B030D-6E8A-4147-A177-3AD203B41FA5}">
                      <a16:colId xmlns:a16="http://schemas.microsoft.com/office/drawing/2014/main" val="115439666"/>
                    </a:ext>
                  </a:extLst>
                </a:gridCol>
              </a:tblGrid>
              <a:tr h="42666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Análisis, temas de 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de participación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Acumulado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A-B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3975563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Créditos académicos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80,85%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6396447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Derecho de grado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81,91%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823810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Eliminación de cursos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82,98%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3451525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Encuestas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84,04%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0092203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Galileo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85,11%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1469344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Habilitaciones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86,17%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0550867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Hoja de vida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281206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Icetex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88,30%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183457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Nómina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89,36%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8575645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Número de guía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90,43%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432846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Pagaré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91,49%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9231177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Página de egresados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92,55%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389889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Parqueadero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93,62%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4189457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Permisos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94,68%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2702052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Pitbull sueltos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95,74%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883749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Proceso de conciliación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96,81%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1065331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Restablecer contraseña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97,87%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9749485"/>
                  </a:ext>
                </a:extLst>
              </a:tr>
              <a:tr h="21333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Salida de campo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98,94%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2840676"/>
                  </a:ext>
                </a:extLst>
              </a:tr>
              <a:tr h="2222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Violación de derechos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908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5535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C3B48BD2-15E6-4B09-91D1-AACAB4A74341}"/>
              </a:ext>
            </a:extLst>
          </p:cNvPr>
          <p:cNvSpPr txBox="1"/>
          <p:nvPr/>
        </p:nvSpPr>
        <p:spPr>
          <a:xfrm>
            <a:off x="8098643" y="2441087"/>
            <a:ext cx="339924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cuarto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de 2024, se observa que un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52,50%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los temas de incidencias a nivel nacional abarcan el 80% de las situaciones tratadas.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 destaca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importancia de un conjunto específico de asuntos que han captado la atención, resaltando su relevancia en la gestión y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solución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incidentes.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AEAFDE6-1B1F-4553-947C-557BEF86FF48}"/>
              </a:ext>
            </a:extLst>
          </p:cNvPr>
          <p:cNvSpPr txBox="1"/>
          <p:nvPr/>
        </p:nvSpPr>
        <p:spPr>
          <a:xfrm>
            <a:off x="1983381" y="6115050"/>
            <a:ext cx="41478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#8 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kumimoji="0" lang="es-MX" sz="1600" b="0" i="0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80/20</a:t>
            </a: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kumimoji="0" lang="es-CO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1027769"/>
              </p:ext>
            </p:extLst>
          </p:nvPr>
        </p:nvGraphicFramePr>
        <p:xfrm>
          <a:off x="689788" y="1462657"/>
          <a:ext cx="6782429" cy="4199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4346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ACFDAC2-C018-4E5A-A1D8-BC29B93DF875}"/>
              </a:ext>
            </a:extLst>
          </p:cNvPr>
          <p:cNvSpPr txBox="1"/>
          <p:nvPr/>
        </p:nvSpPr>
        <p:spPr>
          <a:xfrm>
            <a:off x="1909028" y="2911666"/>
            <a:ext cx="8373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 de PQRSF</a:t>
            </a:r>
          </a:p>
        </p:txBody>
      </p:sp>
    </p:spTree>
    <p:extLst>
      <p:ext uri="{BB962C8B-B14F-4D97-AF65-F5344CB8AC3E}">
        <p14:creationId xmlns:p14="http://schemas.microsoft.com/office/powerpoint/2010/main" val="3016304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6EEDF5E9-FB4D-40BE-B079-1A54472DC1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4722578"/>
              </p:ext>
            </p:extLst>
          </p:nvPr>
        </p:nvGraphicFramePr>
        <p:xfrm>
          <a:off x="426018" y="908165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ángulo 5"/>
          <p:cNvSpPr/>
          <p:nvPr/>
        </p:nvSpPr>
        <p:spPr>
          <a:xfrm>
            <a:off x="7791060" y="2919479"/>
            <a:ext cx="34523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2400" dirty="0" smtClean="0">
                <a:latin typeface="Tahoma" panose="020B0604030504040204" pitchFamily="34" charset="0"/>
                <a:cs typeface="Tahoma" panose="020B0604030504040204" pitchFamily="34" charset="0"/>
              </a:rPr>
              <a:t>102-8 que no aplican</a:t>
            </a:r>
            <a:endParaRPr lang="en-US" sz="24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978140" y="3381144"/>
            <a:ext cx="26691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dirty="0" smtClean="0">
                <a:latin typeface="Tahoma" panose="020B0604030504040204" pitchFamily="34" charset="0"/>
                <a:cs typeface="Tahoma" panose="020B0604030504040204" pitchFamily="34" charset="0"/>
              </a:rPr>
              <a:t>Total final:94 </a:t>
            </a:r>
            <a:endParaRPr lang="es-CO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186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323E15D-10F0-477A-8F0B-753454070634}"/>
              </a:ext>
            </a:extLst>
          </p:cNvPr>
          <p:cNvSpPr txBox="1"/>
          <p:nvPr/>
        </p:nvSpPr>
        <p:spPr>
          <a:xfrm>
            <a:off x="446856" y="868256"/>
            <a:ext cx="9300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#9 Estado de PQRSF </a:t>
            </a:r>
            <a:r>
              <a:rPr lang="es-MX" sz="2800" noProof="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cuarto </a:t>
            </a:r>
            <a:r>
              <a:rPr kumimoji="0" lang="es-MX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5247303"/>
              </p:ext>
            </p:extLst>
          </p:nvPr>
        </p:nvGraphicFramePr>
        <p:xfrm>
          <a:off x="1430482" y="1641764"/>
          <a:ext cx="9145154" cy="4408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70516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D3F762CE-7DAA-464A-A4BF-D4E27CC9F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081" y="1047751"/>
            <a:ext cx="10278980" cy="476250"/>
          </a:xfrm>
        </p:spPr>
        <p:txBody>
          <a:bodyPr>
            <a:normAutofit/>
          </a:bodyPr>
          <a:lstStyle/>
          <a:p>
            <a:pPr algn="l"/>
            <a:r>
              <a:rPr lang="es-CO" sz="2800" b="0" dirty="0">
                <a:solidFill>
                  <a:schemeClr val="bg1">
                    <a:lumMod val="50000"/>
                  </a:schemeClr>
                </a:solidFill>
              </a:rPr>
              <a:t>Gráfico #10 PQRSF, pendientes por cerrar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660449" y="5435971"/>
            <a:ext cx="2561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9</a:t>
            </a:r>
            <a:r>
              <a:rPr lang="es-CO" dirty="0" smtClean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 incidencias </a:t>
            </a:r>
            <a:r>
              <a:rPr lang="es-CO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por cerrar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11021" y="6037901"/>
            <a:ext cx="1009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reportadas desde el 1 de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octubre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2024 hasta el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diciembre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2024. 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2273076"/>
              </p:ext>
            </p:extLst>
          </p:nvPr>
        </p:nvGraphicFramePr>
        <p:xfrm>
          <a:off x="2886132" y="1756599"/>
          <a:ext cx="5953068" cy="3526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30529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667000" y="211523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es-CO" sz="36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de Pareto 80/20</a:t>
            </a:r>
          </a:p>
          <a:p>
            <a:pPr lvl="0" algn="ctr">
              <a:defRPr/>
            </a:pPr>
            <a:r>
              <a:rPr lang="es-CO" sz="36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cuarto trimestre 2024</a:t>
            </a:r>
            <a:endParaRPr lang="es-CO" sz="3600" b="1" dirty="0">
              <a:solidFill>
                <a:srgbClr val="0551A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263A189-6609-4CC3-9799-28DECD7185D2}"/>
              </a:ext>
            </a:extLst>
          </p:cNvPr>
          <p:cNvSpPr txBox="1"/>
          <p:nvPr/>
        </p:nvSpPr>
        <p:spPr>
          <a:xfrm>
            <a:off x="1046720" y="3538262"/>
            <a:ext cx="99842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Lugares donde se radican mayores incidencias</a:t>
            </a:r>
          </a:p>
        </p:txBody>
      </p:sp>
    </p:spTree>
    <p:extLst>
      <p:ext uri="{BB962C8B-B14F-4D97-AF65-F5344CB8AC3E}">
        <p14:creationId xmlns:p14="http://schemas.microsoft.com/office/powerpoint/2010/main" val="23431010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214293" y="897216"/>
            <a:ext cx="9886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de Pareto </a:t>
            </a:r>
            <a:r>
              <a:rPr lang="es-CO" sz="28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80/20 cuarto </a:t>
            </a: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2024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3E223B6-3466-475B-9FE1-534838508E36}"/>
              </a:ext>
            </a:extLst>
          </p:cNvPr>
          <p:cNvSpPr txBox="1"/>
          <p:nvPr/>
        </p:nvSpPr>
        <p:spPr>
          <a:xfrm>
            <a:off x="1241031" y="3056885"/>
            <a:ext cx="3886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#11 Incidencias recibidas de ciudades.</a:t>
            </a:r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80997" y="5400505"/>
            <a:ext cx="54564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25,00 % </a:t>
            </a: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 los lugares (A),  a nivel de Colombia están ocupando el 80% de las incidencias presentadas en el trimestre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#4 del </a:t>
            </a: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año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2024, </a:t>
            </a: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significando que desde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6 ciudades </a:t>
            </a: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 municipios de los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24 reportados </a:t>
            </a: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son las que más han generado alguna PQRSF.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255042"/>
              </p:ext>
            </p:extLst>
          </p:nvPr>
        </p:nvGraphicFramePr>
        <p:xfrm>
          <a:off x="461095" y="1527884"/>
          <a:ext cx="5473700" cy="1295400"/>
        </p:xfrm>
        <a:graphic>
          <a:graphicData uri="http://schemas.openxmlformats.org/drawingml/2006/table">
            <a:tbl>
              <a:tblPr/>
              <a:tblGrid>
                <a:gridCol w="1435100">
                  <a:extLst>
                    <a:ext uri="{9D8B030D-6E8A-4147-A177-3AD203B41FA5}">
                      <a16:colId xmlns:a16="http://schemas.microsoft.com/office/drawing/2014/main" val="44703973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319493424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64282474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266368605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988986685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Ciudad o municipio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de participación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Acumulado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A - 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296843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Bucaramanga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41,49%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41,49%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9683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Cucuta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15,96%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57,45%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4104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Valledupar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14,89%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72,34%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9824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Bogota D.C.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75,53%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49538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Apartado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77,66%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5313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Maicao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79,79%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4321973"/>
                  </a:ext>
                </a:extLst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357896"/>
              </p:ext>
            </p:extLst>
          </p:nvPr>
        </p:nvGraphicFramePr>
        <p:xfrm>
          <a:off x="6157768" y="1527885"/>
          <a:ext cx="5249142" cy="4512703"/>
        </p:xfrm>
        <a:graphic>
          <a:graphicData uri="http://schemas.openxmlformats.org/drawingml/2006/table">
            <a:tbl>
              <a:tblPr/>
              <a:tblGrid>
                <a:gridCol w="1376225">
                  <a:extLst>
                    <a:ext uri="{9D8B030D-6E8A-4147-A177-3AD203B41FA5}">
                      <a16:colId xmlns:a16="http://schemas.microsoft.com/office/drawing/2014/main" val="353432216"/>
                    </a:ext>
                  </a:extLst>
                </a:gridCol>
                <a:gridCol w="852529">
                  <a:extLst>
                    <a:ext uri="{9D8B030D-6E8A-4147-A177-3AD203B41FA5}">
                      <a16:colId xmlns:a16="http://schemas.microsoft.com/office/drawing/2014/main" val="3832988294"/>
                    </a:ext>
                  </a:extLst>
                </a:gridCol>
                <a:gridCol w="1315330">
                  <a:extLst>
                    <a:ext uri="{9D8B030D-6E8A-4147-A177-3AD203B41FA5}">
                      <a16:colId xmlns:a16="http://schemas.microsoft.com/office/drawing/2014/main" val="4218839869"/>
                    </a:ext>
                  </a:extLst>
                </a:gridCol>
                <a:gridCol w="949961">
                  <a:extLst>
                    <a:ext uri="{9D8B030D-6E8A-4147-A177-3AD203B41FA5}">
                      <a16:colId xmlns:a16="http://schemas.microsoft.com/office/drawing/2014/main" val="2105888377"/>
                    </a:ext>
                  </a:extLst>
                </a:gridCol>
                <a:gridCol w="755097">
                  <a:extLst>
                    <a:ext uri="{9D8B030D-6E8A-4147-A177-3AD203B41FA5}">
                      <a16:colId xmlns:a16="http://schemas.microsoft.com/office/drawing/2014/main" val="374457693"/>
                    </a:ext>
                  </a:extLst>
                </a:gridCol>
              </a:tblGrid>
              <a:tr h="23699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Ciudad o municipio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de participación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% Acumulado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A - 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8179617"/>
                  </a:ext>
                </a:extLst>
              </a:tr>
              <a:tr h="236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Marta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81,91%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3581205"/>
                  </a:ext>
                </a:extLst>
              </a:tr>
              <a:tr h="236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Anserma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82,98%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9418596"/>
                  </a:ext>
                </a:extLst>
              </a:tr>
              <a:tr h="236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Arauca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84,04%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175558"/>
                  </a:ext>
                </a:extLst>
              </a:tr>
              <a:tr h="236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Bosconia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85,11%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2907570"/>
                  </a:ext>
                </a:extLst>
              </a:tr>
              <a:tr h="236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Charala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86,17%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7130264"/>
                  </a:ext>
                </a:extLst>
              </a:tr>
              <a:tr h="236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Fusagasuga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87,23%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0932030"/>
                  </a:ext>
                </a:extLst>
              </a:tr>
              <a:tr h="236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Ipiales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88,30%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2876797"/>
                  </a:ext>
                </a:extLst>
              </a:tr>
              <a:tr h="236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Neiva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89,36%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967769"/>
                  </a:ext>
                </a:extLst>
              </a:tr>
              <a:tr h="236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Popayan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90,43%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6869922"/>
                  </a:ext>
                </a:extLst>
              </a:tr>
              <a:tr h="236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Agustin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91,49%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742069"/>
                  </a:ext>
                </a:extLst>
              </a:tr>
              <a:tr h="236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Rosa De Cabal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92,55%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4223983"/>
                  </a:ext>
                </a:extLst>
              </a:tr>
              <a:tr h="236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Rosa De Osos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93,62%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410189"/>
                  </a:ext>
                </a:extLst>
              </a:tr>
              <a:tr h="236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Santander De Quilichao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94,68%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9825714"/>
                  </a:ext>
                </a:extLst>
              </a:tr>
              <a:tr h="236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Sincelejo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95,74%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0157318"/>
                  </a:ext>
                </a:extLst>
              </a:tr>
              <a:tr h="236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Socorro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96,81%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2814619"/>
                  </a:ext>
                </a:extLst>
              </a:tr>
              <a:tr h="236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Solita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97,87%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5444418"/>
                  </a:ext>
                </a:extLst>
              </a:tr>
              <a:tr h="236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Ubate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98,94%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0314435"/>
                  </a:ext>
                </a:extLst>
              </a:tr>
              <a:tr h="24686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 Del Rosario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0776329"/>
                  </a:ext>
                </a:extLst>
              </a:tr>
            </a:tbl>
          </a:graphicData>
        </a:graphic>
      </p:graphicFrame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0637337"/>
              </p:ext>
            </p:extLst>
          </p:nvPr>
        </p:nvGraphicFramePr>
        <p:xfrm>
          <a:off x="461095" y="3333884"/>
          <a:ext cx="5228505" cy="1959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02685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831" y="1128485"/>
            <a:ext cx="10278980" cy="850065"/>
          </a:xfrm>
        </p:spPr>
        <p:txBody>
          <a:bodyPr/>
          <a:lstStyle/>
          <a:p>
            <a:pPr algn="l"/>
            <a:r>
              <a:rPr lang="es-CO" sz="3200" dirty="0" smtClean="0"/>
              <a:t>Trimestre # </a:t>
            </a:r>
            <a:r>
              <a:rPr lang="es-CO" sz="3200" dirty="0"/>
              <a:t>4</a:t>
            </a:r>
            <a:r>
              <a:rPr lang="es-CO" sz="3200" dirty="0" smtClean="0"/>
              <a:t> del 2023 vs Trimestre # 4 del 2024 </a:t>
            </a:r>
            <a:r>
              <a:rPr lang="es-CO" sz="3200" dirty="0"/>
              <a:t>PQRSF 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6366" y="2469110"/>
            <a:ext cx="5554287" cy="30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8697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552450" y="7221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#12 PQRSF, Comparación de incidencias por trimestres</a:t>
            </a: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592422"/>
              </p:ext>
            </p:extLst>
          </p:nvPr>
        </p:nvGraphicFramePr>
        <p:xfrm>
          <a:off x="787978" y="1876136"/>
          <a:ext cx="10280072" cy="4164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24828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831" y="1128485"/>
            <a:ext cx="10278980" cy="850065"/>
          </a:xfrm>
        </p:spPr>
        <p:txBody>
          <a:bodyPr/>
          <a:lstStyle/>
          <a:p>
            <a:pPr algn="l"/>
            <a:r>
              <a:rPr lang="es-CO" sz="3200" dirty="0"/>
              <a:t>Comparación </a:t>
            </a:r>
            <a:r>
              <a:rPr lang="es-CO" sz="3200" dirty="0" smtClean="0"/>
              <a:t>trimestre 3 del 2024 vs trimestre 4 del año 2024 </a:t>
            </a:r>
            <a:r>
              <a:rPr lang="es-CO" sz="3200" dirty="0"/>
              <a:t>PQRSF </a:t>
            </a:r>
            <a:br>
              <a:rPr lang="es-CO" sz="3200" dirty="0"/>
            </a:b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231" y="2256675"/>
            <a:ext cx="6370180" cy="350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1436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520700" y="7167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#13 PQRSF, Comparación de incidencias por trimestres </a:t>
            </a:r>
            <a:r>
              <a:rPr kumimoji="0" lang="es-CO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0775160"/>
              </p:ext>
            </p:extLst>
          </p:nvPr>
        </p:nvGraphicFramePr>
        <p:xfrm>
          <a:off x="1010112" y="2042309"/>
          <a:ext cx="9536776" cy="3929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1221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416627" y="1951949"/>
            <a:ext cx="735874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 de PQRSF por procesos y/o subprocesos del SGC-VAF y otros.</a:t>
            </a:r>
          </a:p>
        </p:txBody>
      </p:sp>
    </p:spTree>
    <p:extLst>
      <p:ext uri="{BB962C8B-B14F-4D97-AF65-F5344CB8AC3E}">
        <p14:creationId xmlns:p14="http://schemas.microsoft.com/office/powerpoint/2010/main" val="17295132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368440" y="988342"/>
            <a:ext cx="10278980" cy="850065"/>
          </a:xfrm>
        </p:spPr>
        <p:txBody>
          <a:bodyPr/>
          <a:lstStyle/>
          <a:p>
            <a:pPr algn="l"/>
            <a:r>
              <a:rPr lang="es-CO" dirty="0"/>
              <a:t>Peticiones realizadas </a:t>
            </a:r>
            <a:r>
              <a:rPr lang="es-CO" dirty="0" smtClean="0"/>
              <a:t>a los </a:t>
            </a:r>
            <a:r>
              <a:rPr lang="es-CO" dirty="0"/>
              <a:t>procesos y/o subprocesos.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314498" y="5693893"/>
            <a:ext cx="11497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Peticiones presentadas 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486168"/>
              </p:ext>
            </p:extLst>
          </p:nvPr>
        </p:nvGraphicFramePr>
        <p:xfrm>
          <a:off x="502227" y="1988680"/>
          <a:ext cx="4254500" cy="3137501"/>
        </p:xfrm>
        <a:graphic>
          <a:graphicData uri="http://schemas.openxmlformats.org/drawingml/2006/table">
            <a:tbl>
              <a:tblPr/>
              <a:tblGrid>
                <a:gridCol w="2124398">
                  <a:extLst>
                    <a:ext uri="{9D8B030D-6E8A-4147-A177-3AD203B41FA5}">
                      <a16:colId xmlns:a16="http://schemas.microsoft.com/office/drawing/2014/main" val="2282046617"/>
                    </a:ext>
                  </a:extLst>
                </a:gridCol>
                <a:gridCol w="710034">
                  <a:extLst>
                    <a:ext uri="{9D8B030D-6E8A-4147-A177-3AD203B41FA5}">
                      <a16:colId xmlns:a16="http://schemas.microsoft.com/office/drawing/2014/main" val="78692408"/>
                    </a:ext>
                  </a:extLst>
                </a:gridCol>
                <a:gridCol w="710034">
                  <a:extLst>
                    <a:ext uri="{9D8B030D-6E8A-4147-A177-3AD203B41FA5}">
                      <a16:colId xmlns:a16="http://schemas.microsoft.com/office/drawing/2014/main" val="3746493288"/>
                    </a:ext>
                  </a:extLst>
                </a:gridCol>
                <a:gridCol w="710034">
                  <a:extLst>
                    <a:ext uri="{9D8B030D-6E8A-4147-A177-3AD203B41FA5}">
                      <a16:colId xmlns:a16="http://schemas.microsoft.com/office/drawing/2014/main" val="576290038"/>
                    </a:ext>
                  </a:extLst>
                </a:gridCol>
              </a:tblGrid>
              <a:tr h="28415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PETICIONES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088430"/>
                  </a:ext>
                </a:extLst>
              </a:tr>
              <a:tr h="284151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3404648"/>
                  </a:ext>
                </a:extLst>
              </a:tr>
              <a:tr h="284151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Atención al Estudiante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4826372"/>
                  </a:ext>
                </a:extLst>
              </a:tr>
              <a:tr h="284151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Crédito y Cartera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889455"/>
                  </a:ext>
                </a:extLst>
              </a:tr>
              <a:tr h="284151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Registro y Control Académico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5653576"/>
                  </a:ext>
                </a:extLst>
              </a:tr>
              <a:tr h="284151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Talento Humano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4321331"/>
                  </a:ext>
                </a:extLst>
              </a:tr>
              <a:tr h="284151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Bienestar Institucional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7601777"/>
                  </a:ext>
                </a:extLst>
              </a:tr>
              <a:tr h="284151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Centro de Conciliación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877095"/>
                  </a:ext>
                </a:extLst>
              </a:tr>
              <a:tr h="284151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CVUDES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6711695"/>
                  </a:ext>
                </a:extLst>
              </a:tr>
              <a:tr h="284151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Secretaría General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190091"/>
                  </a:ext>
                </a:extLst>
              </a:tr>
              <a:tr h="295991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Sin asignación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4089875"/>
                  </a:ext>
                </a:extLst>
              </a:tr>
            </a:tbl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7680374"/>
              </p:ext>
            </p:extLst>
          </p:nvPr>
        </p:nvGraphicFramePr>
        <p:xfrm>
          <a:off x="5181600" y="1882117"/>
          <a:ext cx="6036899" cy="3631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326537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368440" y="988342"/>
            <a:ext cx="10278980" cy="850065"/>
          </a:xfrm>
        </p:spPr>
        <p:txBody>
          <a:bodyPr/>
          <a:lstStyle/>
          <a:p>
            <a:pPr algn="l"/>
            <a:r>
              <a:rPr lang="es-CO" dirty="0" smtClean="0"/>
              <a:t>Quejas </a:t>
            </a:r>
            <a:r>
              <a:rPr lang="es-CO" dirty="0"/>
              <a:t>realizadas </a:t>
            </a:r>
            <a:r>
              <a:rPr lang="es-CO" dirty="0" smtClean="0"/>
              <a:t>a los </a:t>
            </a:r>
            <a:r>
              <a:rPr lang="es-CO" dirty="0"/>
              <a:t>procesos y/o subprocesos.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505691" y="5400761"/>
            <a:ext cx="110005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Quejas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presentadas 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921682"/>
              </p:ext>
            </p:extLst>
          </p:nvPr>
        </p:nvGraphicFramePr>
        <p:xfrm>
          <a:off x="505691" y="2262750"/>
          <a:ext cx="4254500" cy="2207650"/>
        </p:xfrm>
        <a:graphic>
          <a:graphicData uri="http://schemas.openxmlformats.org/drawingml/2006/table">
            <a:tbl>
              <a:tblPr/>
              <a:tblGrid>
                <a:gridCol w="2124398">
                  <a:extLst>
                    <a:ext uri="{9D8B030D-6E8A-4147-A177-3AD203B41FA5}">
                      <a16:colId xmlns:a16="http://schemas.microsoft.com/office/drawing/2014/main" val="2562555043"/>
                    </a:ext>
                  </a:extLst>
                </a:gridCol>
                <a:gridCol w="710034">
                  <a:extLst>
                    <a:ext uri="{9D8B030D-6E8A-4147-A177-3AD203B41FA5}">
                      <a16:colId xmlns:a16="http://schemas.microsoft.com/office/drawing/2014/main" val="4166296181"/>
                    </a:ext>
                  </a:extLst>
                </a:gridCol>
                <a:gridCol w="710034">
                  <a:extLst>
                    <a:ext uri="{9D8B030D-6E8A-4147-A177-3AD203B41FA5}">
                      <a16:colId xmlns:a16="http://schemas.microsoft.com/office/drawing/2014/main" val="665904034"/>
                    </a:ext>
                  </a:extLst>
                </a:gridCol>
                <a:gridCol w="710034">
                  <a:extLst>
                    <a:ext uri="{9D8B030D-6E8A-4147-A177-3AD203B41FA5}">
                      <a16:colId xmlns:a16="http://schemas.microsoft.com/office/drawing/2014/main" val="2573157885"/>
                    </a:ext>
                  </a:extLst>
                </a:gridCol>
              </a:tblGrid>
              <a:tr h="219849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QUEJAS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696792"/>
                  </a:ext>
                </a:extLst>
              </a:tr>
              <a:tr h="219849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1492282"/>
                  </a:ext>
                </a:extLst>
              </a:tr>
              <a:tr h="219849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Atención al Estudiante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232325"/>
                  </a:ext>
                </a:extLst>
              </a:tr>
              <a:tr h="219849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Crédito y Cartera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1802491"/>
                  </a:ext>
                </a:extLst>
              </a:tr>
              <a:tr h="219849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Gestión Administrativa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9844263"/>
                  </a:ext>
                </a:extLst>
              </a:tr>
              <a:tr h="219849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Logística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760911"/>
                  </a:ext>
                </a:extLst>
              </a:tr>
              <a:tr h="219849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Planta Física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3963624"/>
                  </a:ext>
                </a:extLst>
              </a:tr>
              <a:tr h="219849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Talento Humano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108774"/>
                  </a:ext>
                </a:extLst>
              </a:tr>
              <a:tr h="219849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Centro de Conciliación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1422486"/>
                  </a:ext>
                </a:extLst>
              </a:tr>
              <a:tr h="229009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CVUDES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7263595"/>
                  </a:ext>
                </a:extLst>
              </a:tr>
            </a:tbl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4821304"/>
              </p:ext>
            </p:extLst>
          </p:nvPr>
        </p:nvGraphicFramePr>
        <p:xfrm>
          <a:off x="5296798" y="1838407"/>
          <a:ext cx="5712947" cy="3423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36453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20840" y="816892"/>
            <a:ext cx="10278980" cy="850065"/>
          </a:xfrm>
        </p:spPr>
        <p:txBody>
          <a:bodyPr/>
          <a:lstStyle/>
          <a:p>
            <a:pPr algn="l"/>
            <a:r>
              <a:rPr lang="es-CO" dirty="0" smtClean="0"/>
              <a:t>Reclamos realizadas a los </a:t>
            </a:r>
            <a:r>
              <a:rPr lang="es-CO" dirty="0"/>
              <a:t>procesos y/o subprocesos.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520840" y="5371723"/>
            <a:ext cx="11497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Reclamos presentados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267624"/>
              </p:ext>
            </p:extLst>
          </p:nvPr>
        </p:nvGraphicFramePr>
        <p:xfrm>
          <a:off x="714802" y="2433769"/>
          <a:ext cx="4476034" cy="1584051"/>
        </p:xfrm>
        <a:graphic>
          <a:graphicData uri="http://schemas.openxmlformats.org/drawingml/2006/table">
            <a:tbl>
              <a:tblPr/>
              <a:tblGrid>
                <a:gridCol w="2235016">
                  <a:extLst>
                    <a:ext uri="{9D8B030D-6E8A-4147-A177-3AD203B41FA5}">
                      <a16:colId xmlns:a16="http://schemas.microsoft.com/office/drawing/2014/main" val="3617330952"/>
                    </a:ext>
                  </a:extLst>
                </a:gridCol>
                <a:gridCol w="747006">
                  <a:extLst>
                    <a:ext uri="{9D8B030D-6E8A-4147-A177-3AD203B41FA5}">
                      <a16:colId xmlns:a16="http://schemas.microsoft.com/office/drawing/2014/main" val="1073014542"/>
                    </a:ext>
                  </a:extLst>
                </a:gridCol>
                <a:gridCol w="747006">
                  <a:extLst>
                    <a:ext uri="{9D8B030D-6E8A-4147-A177-3AD203B41FA5}">
                      <a16:colId xmlns:a16="http://schemas.microsoft.com/office/drawing/2014/main" val="53702969"/>
                    </a:ext>
                  </a:extLst>
                </a:gridCol>
                <a:gridCol w="747006">
                  <a:extLst>
                    <a:ext uri="{9D8B030D-6E8A-4147-A177-3AD203B41FA5}">
                      <a16:colId xmlns:a16="http://schemas.microsoft.com/office/drawing/2014/main" val="2577336914"/>
                    </a:ext>
                  </a:extLst>
                </a:gridCol>
              </a:tblGrid>
              <a:tr h="22495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RECLAMOS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067007"/>
                  </a:ext>
                </a:extLst>
              </a:tr>
              <a:tr h="224954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0363438"/>
                  </a:ext>
                </a:extLst>
              </a:tr>
              <a:tr h="22495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Atención al Estudiante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7310902"/>
                  </a:ext>
                </a:extLst>
              </a:tr>
              <a:tr h="22495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Crédito y Cartera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9253022"/>
                  </a:ext>
                </a:extLst>
              </a:tr>
              <a:tr h="22495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Talento Humano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9419846"/>
                  </a:ext>
                </a:extLst>
              </a:tr>
              <a:tr h="224954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Tesorería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8605601"/>
                  </a:ext>
                </a:extLst>
              </a:tr>
              <a:tr h="2343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Sin asignación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4103268"/>
                  </a:ext>
                </a:extLst>
              </a:tr>
            </a:tbl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4434752"/>
              </p:ext>
            </p:extLst>
          </p:nvPr>
        </p:nvGraphicFramePr>
        <p:xfrm>
          <a:off x="5531842" y="1956969"/>
          <a:ext cx="5810411" cy="297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35579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20840" y="816892"/>
            <a:ext cx="10278980" cy="850065"/>
          </a:xfrm>
        </p:spPr>
        <p:txBody>
          <a:bodyPr/>
          <a:lstStyle/>
          <a:p>
            <a:pPr algn="l"/>
            <a:r>
              <a:rPr lang="es-CO" dirty="0" smtClean="0"/>
              <a:t>Sugerencias realizadas a los </a:t>
            </a:r>
            <a:r>
              <a:rPr lang="es-CO" dirty="0"/>
              <a:t>procesos y/o subprocesos.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449348" y="5320144"/>
            <a:ext cx="11497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Sugerencias presentadas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831418"/>
              </p:ext>
            </p:extLst>
          </p:nvPr>
        </p:nvGraphicFramePr>
        <p:xfrm>
          <a:off x="689841" y="2659159"/>
          <a:ext cx="4254500" cy="684406"/>
        </p:xfrm>
        <a:graphic>
          <a:graphicData uri="http://schemas.openxmlformats.org/drawingml/2006/table">
            <a:tbl>
              <a:tblPr/>
              <a:tblGrid>
                <a:gridCol w="2124398">
                  <a:extLst>
                    <a:ext uri="{9D8B030D-6E8A-4147-A177-3AD203B41FA5}">
                      <a16:colId xmlns:a16="http://schemas.microsoft.com/office/drawing/2014/main" val="3031307367"/>
                    </a:ext>
                  </a:extLst>
                </a:gridCol>
                <a:gridCol w="710034">
                  <a:extLst>
                    <a:ext uri="{9D8B030D-6E8A-4147-A177-3AD203B41FA5}">
                      <a16:colId xmlns:a16="http://schemas.microsoft.com/office/drawing/2014/main" val="1139684721"/>
                    </a:ext>
                  </a:extLst>
                </a:gridCol>
                <a:gridCol w="710034">
                  <a:extLst>
                    <a:ext uri="{9D8B030D-6E8A-4147-A177-3AD203B41FA5}">
                      <a16:colId xmlns:a16="http://schemas.microsoft.com/office/drawing/2014/main" val="56558021"/>
                    </a:ext>
                  </a:extLst>
                </a:gridCol>
                <a:gridCol w="710034">
                  <a:extLst>
                    <a:ext uri="{9D8B030D-6E8A-4147-A177-3AD203B41FA5}">
                      <a16:colId xmlns:a16="http://schemas.microsoft.com/office/drawing/2014/main" val="1852500521"/>
                    </a:ext>
                  </a:extLst>
                </a:gridCol>
              </a:tblGrid>
              <a:tr h="22501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SUGERENCIAS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820764"/>
                  </a:ext>
                </a:extLst>
              </a:tr>
              <a:tr h="22501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824074"/>
                  </a:ext>
                </a:extLst>
              </a:tr>
              <a:tr h="234386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Logística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098028"/>
                  </a:ext>
                </a:extLst>
              </a:tr>
            </a:tbl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9180705"/>
              </p:ext>
            </p:extLst>
          </p:nvPr>
        </p:nvGraphicFramePr>
        <p:xfrm>
          <a:off x="5678256" y="1836229"/>
          <a:ext cx="5121564" cy="3003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248411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20840" y="816892"/>
            <a:ext cx="10278980" cy="850065"/>
          </a:xfrm>
        </p:spPr>
        <p:txBody>
          <a:bodyPr/>
          <a:lstStyle/>
          <a:p>
            <a:pPr algn="l"/>
            <a:r>
              <a:rPr lang="es-CO" dirty="0" smtClean="0"/>
              <a:t>Felicitaciones realizadas a los </a:t>
            </a:r>
            <a:r>
              <a:rPr lang="es-CO" dirty="0"/>
              <a:t>procesos y/o subprocesos.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430876" y="5532437"/>
            <a:ext cx="11497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Felicitaciones presentadas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626577"/>
              </p:ext>
            </p:extLst>
          </p:nvPr>
        </p:nvGraphicFramePr>
        <p:xfrm>
          <a:off x="883804" y="2341401"/>
          <a:ext cx="4254500" cy="1648707"/>
        </p:xfrm>
        <a:graphic>
          <a:graphicData uri="http://schemas.openxmlformats.org/drawingml/2006/table">
            <a:tbl>
              <a:tblPr/>
              <a:tblGrid>
                <a:gridCol w="2124398">
                  <a:extLst>
                    <a:ext uri="{9D8B030D-6E8A-4147-A177-3AD203B41FA5}">
                      <a16:colId xmlns:a16="http://schemas.microsoft.com/office/drawing/2014/main" val="1790061605"/>
                    </a:ext>
                  </a:extLst>
                </a:gridCol>
                <a:gridCol w="710034">
                  <a:extLst>
                    <a:ext uri="{9D8B030D-6E8A-4147-A177-3AD203B41FA5}">
                      <a16:colId xmlns:a16="http://schemas.microsoft.com/office/drawing/2014/main" val="583351145"/>
                    </a:ext>
                  </a:extLst>
                </a:gridCol>
                <a:gridCol w="710034">
                  <a:extLst>
                    <a:ext uri="{9D8B030D-6E8A-4147-A177-3AD203B41FA5}">
                      <a16:colId xmlns:a16="http://schemas.microsoft.com/office/drawing/2014/main" val="973457249"/>
                    </a:ext>
                  </a:extLst>
                </a:gridCol>
                <a:gridCol w="710034">
                  <a:extLst>
                    <a:ext uri="{9D8B030D-6E8A-4147-A177-3AD203B41FA5}">
                      <a16:colId xmlns:a16="http://schemas.microsoft.com/office/drawing/2014/main" val="1269112311"/>
                    </a:ext>
                  </a:extLst>
                </a:gridCol>
              </a:tblGrid>
              <a:tr h="234136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FELICITACIONES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133189"/>
                  </a:ext>
                </a:extLst>
              </a:tr>
              <a:tr h="234136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5592460"/>
                  </a:ext>
                </a:extLst>
              </a:tr>
              <a:tr h="234136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Atención al Estudiante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9944968"/>
                  </a:ext>
                </a:extLst>
              </a:tr>
              <a:tr h="234136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Biblioteca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031304"/>
                  </a:ext>
                </a:extLst>
              </a:tr>
              <a:tr h="234136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Logística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4457236"/>
                  </a:ext>
                </a:extLst>
              </a:tr>
              <a:tr h="234136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SGC VAF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7826137"/>
                  </a:ext>
                </a:extLst>
              </a:tr>
              <a:tr h="243891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homas"/>
                        </a:rPr>
                        <a:t>Centro de Conciliación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6282216"/>
                  </a:ext>
                </a:extLst>
              </a:tr>
            </a:tbl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5977115"/>
              </p:ext>
            </p:extLst>
          </p:nvPr>
        </p:nvGraphicFramePr>
        <p:xfrm>
          <a:off x="5527964" y="1666957"/>
          <a:ext cx="5186218" cy="3484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55360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ACFDAC2-C018-4E5A-A1D8-BC29B93DF875}"/>
              </a:ext>
            </a:extLst>
          </p:cNvPr>
          <p:cNvSpPr txBox="1"/>
          <p:nvPr/>
        </p:nvSpPr>
        <p:spPr>
          <a:xfrm>
            <a:off x="2282564" y="1460423"/>
            <a:ext cx="83739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80/20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60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 presentadas a los procesos y/o subprocesos.</a:t>
            </a:r>
            <a:endParaRPr kumimoji="0" lang="es-CO" sz="60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5588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09575" y="5917884"/>
            <a:ext cx="10934699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procesos y/o subprocesos 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Centro de Conciliación, CVUDES, 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Secretaría General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Bienestar Institucional, Enseñanza, Consultorio Jurídico, Educación Continua, Enseñanza, y las que aún no han sido asignadas, no 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 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contemplados 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el alcance del Sistema de Gestión de Calidad (SGC-VAF), por lo que no son consideradas en este contexto.</a:t>
            </a:r>
            <a:endParaRPr lang="es-MX" sz="11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5136577" y="730896"/>
            <a:ext cx="1480693" cy="42447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es-CO" sz="1100" dirty="0" smtClean="0"/>
              <a:t>TABLA GENERAL</a:t>
            </a:r>
            <a:endParaRPr lang="es-CO" sz="11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285951"/>
              </p:ext>
            </p:extLst>
          </p:nvPr>
        </p:nvGraphicFramePr>
        <p:xfrm>
          <a:off x="316109" y="1049501"/>
          <a:ext cx="5271893" cy="4679950"/>
        </p:xfrm>
        <a:graphic>
          <a:graphicData uri="http://schemas.openxmlformats.org/drawingml/2006/table">
            <a:tbl>
              <a:tblPr/>
              <a:tblGrid>
                <a:gridCol w="2493166">
                  <a:extLst>
                    <a:ext uri="{9D8B030D-6E8A-4147-A177-3AD203B41FA5}">
                      <a16:colId xmlns:a16="http://schemas.microsoft.com/office/drawing/2014/main" val="3498720451"/>
                    </a:ext>
                  </a:extLst>
                </a:gridCol>
                <a:gridCol w="680953">
                  <a:extLst>
                    <a:ext uri="{9D8B030D-6E8A-4147-A177-3AD203B41FA5}">
                      <a16:colId xmlns:a16="http://schemas.microsoft.com/office/drawing/2014/main" val="3948239065"/>
                    </a:ext>
                  </a:extLst>
                </a:gridCol>
                <a:gridCol w="735868">
                  <a:extLst>
                    <a:ext uri="{9D8B030D-6E8A-4147-A177-3AD203B41FA5}">
                      <a16:colId xmlns:a16="http://schemas.microsoft.com/office/drawing/2014/main" val="277896185"/>
                    </a:ext>
                  </a:extLst>
                </a:gridCol>
                <a:gridCol w="680953">
                  <a:extLst>
                    <a:ext uri="{9D8B030D-6E8A-4147-A177-3AD203B41FA5}">
                      <a16:colId xmlns:a16="http://schemas.microsoft.com/office/drawing/2014/main" val="3196078050"/>
                    </a:ext>
                  </a:extLst>
                </a:gridCol>
                <a:gridCol w="680953">
                  <a:extLst>
                    <a:ext uri="{9D8B030D-6E8A-4147-A177-3AD203B41FA5}">
                      <a16:colId xmlns:a16="http://schemas.microsoft.com/office/drawing/2014/main" val="1817815567"/>
                    </a:ext>
                  </a:extLst>
                </a:gridCol>
              </a:tblGrid>
              <a:tr h="35884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Proceso y/o subproceso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Incidencias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de participación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Acumulado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A-B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6972850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Centro de Conciliación Felicitaciones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12,77%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12,77%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9028879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Peticiones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11,70%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24,47%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096329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CVUDES Peticiones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9,57%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34,04%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9468247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 y Cartera Peticiones BUC 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6,38%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40,43%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8794224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Peticiones CUC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5,32%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45,74%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493237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Registro y Control Académico Peticiones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3,19%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48,94%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5908341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Registro y Control Académico Peticiones CUC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3,19%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52,13%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9779512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Quejas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3,19%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55,32%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184425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SGC VAF Felicitaciones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3,19%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58,51%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737821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Peticiones BUC 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2,13%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60,64%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5185510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Sin asignación Peticiones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2,13%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62,77%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644596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Peticiones VAL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2,13%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64,89%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2704683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CVUDES Quejas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2,13%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67,02%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9999220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Quejas VAL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2,13%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69,15%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858540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Bienestar Institucional Peticiones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70,21%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8913190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Secretaría General Peticiones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71,28%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6193906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 y Cartera Peticiones CUC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72,34%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0405333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CVUDES Peticiones CUC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73,40%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376147"/>
                  </a:ext>
                </a:extLst>
              </a:tr>
              <a:tr h="18689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 y Cartera Peticiones VAL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74,47%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4596597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Registro y Control Académico Peticiones VAL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75,53%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8549455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Peticiones VAL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76,60%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9616500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Centro de Conciliación Peticiones VAL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77,66%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9864672"/>
                  </a:ext>
                </a:extLst>
              </a:tr>
              <a:tr h="179423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Sin asignación Peticiones VAL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78,72%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0452599"/>
                  </a:ext>
                </a:extLst>
              </a:tr>
              <a:tr h="18689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 y Cartera Quejas BUC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951" marR="6951" marT="6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79,79%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951" marR="6951" marT="6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4606969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179042"/>
              </p:ext>
            </p:extLst>
          </p:nvPr>
        </p:nvGraphicFramePr>
        <p:xfrm>
          <a:off x="5749636" y="1049504"/>
          <a:ext cx="5791200" cy="4076677"/>
        </p:xfrm>
        <a:graphic>
          <a:graphicData uri="http://schemas.openxmlformats.org/drawingml/2006/table">
            <a:tbl>
              <a:tblPr/>
              <a:tblGrid>
                <a:gridCol w="2641600">
                  <a:extLst>
                    <a:ext uri="{9D8B030D-6E8A-4147-A177-3AD203B41FA5}">
                      <a16:colId xmlns:a16="http://schemas.microsoft.com/office/drawing/2014/main" val="1855654508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1231827392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565203832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741221712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4163067651"/>
                    </a:ext>
                  </a:extLst>
                </a:gridCol>
              </a:tblGrid>
              <a:tr h="38748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Proceso y/o subproceso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de participación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Acumulado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A-B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3134691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Quejas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80,85%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3402541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Centro de Conciliación Quejas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81,91%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2455225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Quejas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82,98%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7044970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 Física Quejas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84,04%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997055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Quejas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85,11%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8735312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CVUDES Quejas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86,17%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8682333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Quejas VAL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87,23%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1614834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Gestión Administrativa Quejas VAL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88,30%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3302898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 Quejas VAL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89,36%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9090110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Reclamos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90,43%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5533880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 y Cartera Reclamos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91,49%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8529210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Tesorería Reclamos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92,55%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0606545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Sin asignación Reclamos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93,62%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6990224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Reclamos VAL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94,68%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1781706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Sin asignación Reclamos VAL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95,74%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4597096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 Sugerencias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96,81%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6531686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Biblioteca Felicitaciones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97,87%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0966900"/>
                  </a:ext>
                </a:extLst>
              </a:tr>
              <a:tr h="19374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Logística Felicitaciones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98,94%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235033"/>
                  </a:ext>
                </a:extLst>
              </a:tr>
              <a:tr h="20181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Felicitaciones VAL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93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20915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614807" y="840252"/>
            <a:ext cx="5831124" cy="424475"/>
          </a:xfrm>
        </p:spPr>
        <p:txBody>
          <a:bodyPr/>
          <a:lstStyle/>
          <a:p>
            <a:pPr algn="l"/>
            <a:r>
              <a:rPr lang="es-CO" dirty="0" smtClean="0"/>
              <a:t>Análisis procesos y/o subprocesos SGC-VAF </a:t>
            </a:r>
            <a:endParaRPr lang="es-CO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E748C6D1-C3E6-4068-8B40-DC4DC3FAB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545" y="1563610"/>
            <a:ext cx="4738255" cy="408312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es-ES" sz="1400" dirty="0" smtClean="0"/>
              <a:t>Durante el cuarto trimestre de 2024, aproximadamente el 46,67% de todas las incidencias registradas se distribuyeron entre los siguientes procesos y subprocesos:</a:t>
            </a:r>
          </a:p>
          <a:p>
            <a:pPr algn="just">
              <a:lnSpc>
                <a:spcPct val="120000"/>
              </a:lnSpc>
            </a:pPr>
            <a:endParaRPr lang="es-ES" sz="500" dirty="0" smtClean="0"/>
          </a:p>
          <a:p>
            <a:pPr marL="285750"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</a:rPr>
              <a:t>Atención al Estudiante Peticiones BUC</a:t>
            </a:r>
          </a:p>
          <a:p>
            <a:pPr marL="285750"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rgbClr val="000000"/>
                </a:solidFill>
              </a:rPr>
              <a:t>Crédito y Cartera Peticiones BUC</a:t>
            </a:r>
          </a:p>
          <a:p>
            <a:pPr marL="285750"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</a:rPr>
              <a:t>Atención al Estudiante Peticiones </a:t>
            </a:r>
            <a:r>
              <a:rPr lang="es-ES" sz="1400" dirty="0" smtClean="0">
                <a:solidFill>
                  <a:srgbClr val="000000"/>
                </a:solidFill>
              </a:rPr>
              <a:t>CUC</a:t>
            </a:r>
            <a:endParaRPr lang="es-ES" sz="1400" dirty="0">
              <a:solidFill>
                <a:srgbClr val="000000"/>
              </a:solidFill>
            </a:endParaRPr>
          </a:p>
          <a:p>
            <a:pPr marL="285750"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rgbClr val="000000"/>
                </a:solidFill>
              </a:rPr>
              <a:t>Registro y Control Académico Peticiones BUC</a:t>
            </a:r>
          </a:p>
          <a:p>
            <a:pPr marL="285750"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</a:rPr>
              <a:t>Registro y Control Académico Peticiones C</a:t>
            </a:r>
            <a:r>
              <a:rPr lang="es-ES" sz="1400" dirty="0" smtClean="0">
                <a:solidFill>
                  <a:srgbClr val="000000"/>
                </a:solidFill>
              </a:rPr>
              <a:t>UC</a:t>
            </a:r>
          </a:p>
          <a:p>
            <a:pPr fontAlgn="b">
              <a:lnSpc>
                <a:spcPct val="100000"/>
              </a:lnSpc>
              <a:spcBef>
                <a:spcPts val="0"/>
              </a:spcBef>
            </a:pPr>
            <a:endParaRPr lang="es-ES" sz="1400" dirty="0" smtClean="0">
              <a:solidFill>
                <a:srgbClr val="000000"/>
              </a:solidFill>
            </a:endParaRPr>
          </a:p>
          <a:p>
            <a:pPr fontAlgn="b">
              <a:lnSpc>
                <a:spcPct val="100000"/>
              </a:lnSpc>
              <a:spcBef>
                <a:spcPts val="0"/>
              </a:spcBef>
            </a:pPr>
            <a:r>
              <a:rPr lang="es-ES" sz="1400" dirty="0" smtClean="0"/>
              <a:t>Las incidencias en </a:t>
            </a:r>
            <a:r>
              <a:rPr lang="es-ES" sz="1400" dirty="0" smtClean="0"/>
              <a:t>Crédito y Cartera </a:t>
            </a:r>
            <a:r>
              <a:rPr lang="es-ES" sz="1400" dirty="0" smtClean="0"/>
              <a:t>se debieron principalmente a </a:t>
            </a:r>
            <a:r>
              <a:rPr lang="es-ES" sz="1400" dirty="0" smtClean="0"/>
              <a:t>temas relacionados con matrículas. </a:t>
            </a:r>
            <a:r>
              <a:rPr lang="es-ES" sz="1400" dirty="0" smtClean="0"/>
              <a:t>En Talento Humano, </a:t>
            </a:r>
            <a:r>
              <a:rPr lang="es-ES" sz="1400" dirty="0" smtClean="0"/>
              <a:t>la mayoría de quejas y reclamos son por inconformidades de profesores. </a:t>
            </a:r>
            <a:r>
              <a:rPr lang="es-ES" sz="1400" dirty="0" smtClean="0"/>
              <a:t>Por su parte, las incidencias en Atención al Estudiante, se debieron diferentes temas como </a:t>
            </a:r>
            <a:r>
              <a:rPr lang="es-ES" sz="1400" dirty="0" smtClean="0"/>
              <a:t>notas, </a:t>
            </a:r>
            <a:r>
              <a:rPr lang="es-ES" sz="1400" dirty="0" smtClean="0"/>
              <a:t>matrículas</a:t>
            </a:r>
            <a:r>
              <a:rPr lang="es-ES" sz="1400" dirty="0" smtClean="0"/>
              <a:t>, reembolsos, </a:t>
            </a:r>
            <a:r>
              <a:rPr lang="es-ES" sz="1400" dirty="0" smtClean="0"/>
              <a:t>entre otros. En Centro de Conciliación, las felicitaciones son por su buen servicio, al igual que en el SGC-VAF.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984883"/>
              </p:ext>
            </p:extLst>
          </p:nvPr>
        </p:nvGraphicFramePr>
        <p:xfrm>
          <a:off x="482369" y="1772564"/>
          <a:ext cx="6096000" cy="3665220"/>
        </p:xfrm>
        <a:graphic>
          <a:graphicData uri="http://schemas.openxmlformats.org/drawingml/2006/table">
            <a:tbl>
              <a:tblPr/>
              <a:tblGrid>
                <a:gridCol w="2882900">
                  <a:extLst>
                    <a:ext uri="{9D8B030D-6E8A-4147-A177-3AD203B41FA5}">
                      <a16:colId xmlns:a16="http://schemas.microsoft.com/office/drawing/2014/main" val="2772852201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534481654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552185167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819410704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978151090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Proceso y/o subproceso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de participación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Acumulado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A-B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77394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Peticiones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18,33%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18,33%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088564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 y Cartera Peticiones BUC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28,33%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76021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Peticiones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36,67%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097469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Registro y Control Académico Peticiones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41,67%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62834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Registro y Control Académico Peticiones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46,67%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90110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Quejas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51,67%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229727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SGC VAF Felicitaciones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56,67%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958115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Peticiones BUC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33553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Peticiones VAL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63,33%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86236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Quejas VAL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66,67%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0147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 y Cartera Peticiones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68,33%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354594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 y Cartera Peticiones VAL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31053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Registro y Control Académico Peticiones VAL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71,67%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9549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Peticiones VAL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73,33%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28874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 y Cartera Quejas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2486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Talento Humano Quejas BUC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76,67%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71080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Atención al Estudiante Quejas CUC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78,33%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189296"/>
                  </a:ext>
                </a:extLst>
              </a:tr>
              <a:tr h="18288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 dirty="0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TABLA DEPURADA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922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1363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735931" y="1105067"/>
            <a:ext cx="5831124" cy="424475"/>
          </a:xfrm>
        </p:spPr>
        <p:txBody>
          <a:bodyPr/>
          <a:lstStyle/>
          <a:p>
            <a:pPr algn="l"/>
            <a:r>
              <a:rPr lang="es-CO" dirty="0" smtClean="0"/>
              <a:t>Análisis procesos y/o subprocesos SGC-VAF </a:t>
            </a:r>
            <a:endParaRPr lang="es-CO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E748C6D1-C3E6-4068-8B40-DC4DC3FAB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0297" y="2227323"/>
            <a:ext cx="5096980" cy="1768475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es-ES" sz="1600" dirty="0"/>
              <a:t>La aplicación del principio 80/20 en la representación gráfica revela que el </a:t>
            </a:r>
            <a:r>
              <a:rPr lang="es-ES" sz="1600" dirty="0" smtClean="0"/>
              <a:t>55</a:t>
            </a:r>
            <a:r>
              <a:rPr lang="es-ES" sz="1600" dirty="0" smtClean="0"/>
              <a:t>,81% </a:t>
            </a:r>
            <a:r>
              <a:rPr lang="es-ES" sz="1600" dirty="0"/>
              <a:t>de las PQRSF constituye el 80% de las incidencias reportadas durante el </a:t>
            </a:r>
            <a:r>
              <a:rPr lang="es-ES" sz="1600" dirty="0" smtClean="0"/>
              <a:t>cuarto </a:t>
            </a:r>
            <a:r>
              <a:rPr lang="es-ES" sz="1600" dirty="0" smtClean="0"/>
              <a:t>trimestre </a:t>
            </a:r>
            <a:r>
              <a:rPr lang="es-ES" sz="1600" dirty="0"/>
              <a:t>de 2024. Se realizó un recuento detallado de cada proceso y subproceso según su respectiva incidencia reportada.</a:t>
            </a:r>
            <a:endParaRPr lang="es-MX" sz="2400" dirty="0" smtClean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411421" y="5532437"/>
            <a:ext cx="86547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Pareto-Representación de procesos y/o subprocesos que más generaron incidencias en el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cuarto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2024.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177622"/>
              </p:ext>
            </p:extLst>
          </p:nvPr>
        </p:nvGraphicFramePr>
        <p:xfrm>
          <a:off x="665125" y="1675333"/>
          <a:ext cx="5615602" cy="2767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886771"/>
              </p:ext>
            </p:extLst>
          </p:nvPr>
        </p:nvGraphicFramePr>
        <p:xfrm>
          <a:off x="1155175" y="4742685"/>
          <a:ext cx="4765333" cy="863789"/>
        </p:xfrm>
        <a:graphic>
          <a:graphicData uri="http://schemas.openxmlformats.org/drawingml/2006/table">
            <a:tbl>
              <a:tblPr/>
              <a:tblGrid>
                <a:gridCol w="809454">
                  <a:extLst>
                    <a:ext uri="{9D8B030D-6E8A-4147-A177-3AD203B41FA5}">
                      <a16:colId xmlns:a16="http://schemas.microsoft.com/office/drawing/2014/main" val="2678473887"/>
                    </a:ext>
                  </a:extLst>
                </a:gridCol>
                <a:gridCol w="496117">
                  <a:extLst>
                    <a:ext uri="{9D8B030D-6E8A-4147-A177-3AD203B41FA5}">
                      <a16:colId xmlns:a16="http://schemas.microsoft.com/office/drawing/2014/main" val="2665308423"/>
                    </a:ext>
                  </a:extLst>
                </a:gridCol>
                <a:gridCol w="2715587">
                  <a:extLst>
                    <a:ext uri="{9D8B030D-6E8A-4147-A177-3AD203B41FA5}">
                      <a16:colId xmlns:a16="http://schemas.microsoft.com/office/drawing/2014/main" val="1340852895"/>
                    </a:ext>
                  </a:extLst>
                </a:gridCol>
                <a:gridCol w="744175">
                  <a:extLst>
                    <a:ext uri="{9D8B030D-6E8A-4147-A177-3AD203B41FA5}">
                      <a16:colId xmlns:a16="http://schemas.microsoft.com/office/drawing/2014/main" val="1194413183"/>
                    </a:ext>
                  </a:extLst>
                </a:gridCol>
              </a:tblGrid>
              <a:tr h="21372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Contar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Participación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Pareto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1098841"/>
                  </a:ext>
                </a:extLst>
              </a:tr>
              <a:tr h="21372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55,81%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0742254"/>
                  </a:ext>
                </a:extLst>
              </a:tr>
              <a:tr h="21372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44,19%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8055549"/>
                  </a:ext>
                </a:extLst>
              </a:tr>
              <a:tr h="22262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2310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6853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728542" y="855685"/>
            <a:ext cx="10278980" cy="850065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solidFill>
                  <a:srgbClr val="0551A5"/>
                </a:solidFill>
              </a:rPr>
              <a:t>Otros</a:t>
            </a:r>
            <a:endParaRPr lang="es-419" sz="4000" b="1" dirty="0">
              <a:solidFill>
                <a:srgbClr val="FF000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093919" y="2998033"/>
            <a:ext cx="19136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abeas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durante el periodo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octubre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diciembre</a:t>
            </a:r>
            <a:endParaRPr lang="es-419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504587"/>
              </p:ext>
            </p:extLst>
          </p:nvPr>
        </p:nvGraphicFramePr>
        <p:xfrm>
          <a:off x="566882" y="1794727"/>
          <a:ext cx="7930572" cy="3719383"/>
        </p:xfrm>
        <a:graphic>
          <a:graphicData uri="http://schemas.openxmlformats.org/drawingml/2006/table">
            <a:tbl>
              <a:tblPr/>
              <a:tblGrid>
                <a:gridCol w="1922156">
                  <a:extLst>
                    <a:ext uri="{9D8B030D-6E8A-4147-A177-3AD203B41FA5}">
                      <a16:colId xmlns:a16="http://schemas.microsoft.com/office/drawing/2014/main" val="1285946528"/>
                    </a:ext>
                  </a:extLst>
                </a:gridCol>
                <a:gridCol w="833382">
                  <a:extLst>
                    <a:ext uri="{9D8B030D-6E8A-4147-A177-3AD203B41FA5}">
                      <a16:colId xmlns:a16="http://schemas.microsoft.com/office/drawing/2014/main" val="1001246169"/>
                    </a:ext>
                  </a:extLst>
                </a:gridCol>
                <a:gridCol w="833382">
                  <a:extLst>
                    <a:ext uri="{9D8B030D-6E8A-4147-A177-3AD203B41FA5}">
                      <a16:colId xmlns:a16="http://schemas.microsoft.com/office/drawing/2014/main" val="954275347"/>
                    </a:ext>
                  </a:extLst>
                </a:gridCol>
                <a:gridCol w="833382">
                  <a:extLst>
                    <a:ext uri="{9D8B030D-6E8A-4147-A177-3AD203B41FA5}">
                      <a16:colId xmlns:a16="http://schemas.microsoft.com/office/drawing/2014/main" val="1168278860"/>
                    </a:ext>
                  </a:extLst>
                </a:gridCol>
                <a:gridCol w="833382">
                  <a:extLst>
                    <a:ext uri="{9D8B030D-6E8A-4147-A177-3AD203B41FA5}">
                      <a16:colId xmlns:a16="http://schemas.microsoft.com/office/drawing/2014/main" val="2424788752"/>
                    </a:ext>
                  </a:extLst>
                </a:gridCol>
                <a:gridCol w="833382">
                  <a:extLst>
                    <a:ext uri="{9D8B030D-6E8A-4147-A177-3AD203B41FA5}">
                      <a16:colId xmlns:a16="http://schemas.microsoft.com/office/drawing/2014/main" val="3472298177"/>
                    </a:ext>
                  </a:extLst>
                </a:gridCol>
                <a:gridCol w="1008124">
                  <a:extLst>
                    <a:ext uri="{9D8B030D-6E8A-4147-A177-3AD203B41FA5}">
                      <a16:colId xmlns:a16="http://schemas.microsoft.com/office/drawing/2014/main" val="1484124478"/>
                    </a:ext>
                  </a:extLst>
                </a:gridCol>
                <a:gridCol w="833382">
                  <a:extLst>
                    <a:ext uri="{9D8B030D-6E8A-4147-A177-3AD203B41FA5}">
                      <a16:colId xmlns:a16="http://schemas.microsoft.com/office/drawing/2014/main" val="878711717"/>
                    </a:ext>
                  </a:extLst>
                </a:gridCol>
              </a:tblGrid>
              <a:tr h="35965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Asunto comunicado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Peticiones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Quejas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Sugerencias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Consultas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Solicitud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Felicitaciones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Otros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9852354"/>
                  </a:ext>
                </a:extLst>
              </a:tr>
              <a:tr h="57896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Confirmación recibo correo actualización Política de tratamiento de datos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1357631"/>
                  </a:ext>
                </a:extLst>
              </a:tr>
              <a:tr h="38597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Protección de datos personales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4091204"/>
                  </a:ext>
                </a:extLst>
              </a:tr>
              <a:tr h="38597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Orientaciones internas en manejo de datos personales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2703781"/>
                  </a:ext>
                </a:extLst>
              </a:tr>
              <a:tr h="21053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Asuntos Académicos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0092006"/>
                  </a:ext>
                </a:extLst>
              </a:tr>
              <a:tr h="38597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Orientación de atención tramite académico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5147502"/>
                  </a:ext>
                </a:extLst>
              </a:tr>
              <a:tr h="21053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relacionadas con movilidad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9327868"/>
                  </a:ext>
                </a:extLst>
              </a:tr>
              <a:tr h="21053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Certificados laborales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6641423"/>
                  </a:ext>
                </a:extLst>
              </a:tr>
              <a:tr h="21053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Otros- sin mensaje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0263010"/>
                  </a:ext>
                </a:extLst>
              </a:tr>
              <a:tr h="38597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Acciones administrativas de la Universidad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5354320"/>
                  </a:ext>
                </a:extLst>
              </a:tr>
              <a:tr h="394746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Total, de comunicados recibidos y tramitados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4957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4820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4692652" y="930273"/>
            <a:ext cx="6959353" cy="273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</a:t>
            </a:r>
            <a:r>
              <a:rPr kumimoji="0" lang="es-CO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#20 </a:t>
            </a: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Tipos de incidencias presentadas de acuerdo al asunto académico</a:t>
            </a: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8843205"/>
              </p:ext>
            </p:extLst>
          </p:nvPr>
        </p:nvGraphicFramePr>
        <p:xfrm>
          <a:off x="831371" y="1650999"/>
          <a:ext cx="10141429" cy="4047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14026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FF705007-E234-45DD-BF02-128BA1932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21" y="851974"/>
            <a:ext cx="4946469" cy="850065"/>
          </a:xfrm>
        </p:spPr>
        <p:txBody>
          <a:bodyPr>
            <a:normAutofit/>
          </a:bodyPr>
          <a:lstStyle/>
          <a:p>
            <a:pPr algn="l"/>
            <a:r>
              <a:rPr lang="es-MX" sz="4000" b="1" dirty="0">
                <a:solidFill>
                  <a:srgbClr val="0551A5"/>
                </a:solidFill>
              </a:rPr>
              <a:t>Conclusiones</a:t>
            </a:r>
            <a:r>
              <a:rPr lang="es-MX" dirty="0"/>
              <a:t> 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E748C6D1-C3E6-4068-8B40-DC4DC3FAB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518" y="2130665"/>
            <a:ext cx="10500851" cy="3489086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s-ES" sz="2000" dirty="0"/>
              <a:t>El Gráfico #13 revela un </a:t>
            </a:r>
            <a:r>
              <a:rPr lang="es-ES" sz="2000" dirty="0" smtClean="0"/>
              <a:t>decrecimiento representativo </a:t>
            </a:r>
            <a:r>
              <a:rPr lang="es-ES" sz="2000" dirty="0"/>
              <a:t>del </a:t>
            </a:r>
            <a:r>
              <a:rPr lang="es-ES" sz="2000" dirty="0" smtClean="0"/>
              <a:t>73,82% </a:t>
            </a:r>
            <a:r>
              <a:rPr lang="es-ES" sz="2000" dirty="0"/>
              <a:t>en las PQRSF durante el último trimestre, lo cual explica directamente el </a:t>
            </a:r>
            <a:r>
              <a:rPr lang="es-ES" sz="2000" dirty="0"/>
              <a:t>decrecimiento </a:t>
            </a:r>
            <a:r>
              <a:rPr lang="es-ES" sz="2000" dirty="0"/>
              <a:t>del </a:t>
            </a:r>
            <a:r>
              <a:rPr lang="es-ES" sz="2000" dirty="0" smtClean="0"/>
              <a:t>69,05</a:t>
            </a:r>
            <a:r>
              <a:rPr lang="es-ES" sz="2000" dirty="0" smtClean="0"/>
              <a:t>% </a:t>
            </a:r>
            <a:r>
              <a:rPr lang="es-ES" sz="2000" dirty="0"/>
              <a:t>en peticiones y del </a:t>
            </a:r>
            <a:r>
              <a:rPr lang="es-ES" sz="2000" dirty="0" smtClean="0"/>
              <a:t>65,31</a:t>
            </a:r>
            <a:r>
              <a:rPr lang="es-ES" sz="2000" dirty="0" smtClean="0"/>
              <a:t>% </a:t>
            </a:r>
            <a:r>
              <a:rPr lang="es-ES" sz="2000" dirty="0"/>
              <a:t>en </a:t>
            </a:r>
            <a:r>
              <a:rPr lang="es-ES" sz="2000" dirty="0" smtClean="0"/>
              <a:t>quejas. Lo anterior representa</a:t>
            </a:r>
            <a:r>
              <a:rPr lang="es-ES" sz="2000" dirty="0" smtClean="0"/>
              <a:t> </a:t>
            </a:r>
            <a:r>
              <a:rPr lang="es-ES" sz="2000" dirty="0"/>
              <a:t>una mejora </a:t>
            </a:r>
            <a:r>
              <a:rPr lang="es-ES" sz="2000" dirty="0" smtClean="0"/>
              <a:t>en </a:t>
            </a:r>
            <a:r>
              <a:rPr lang="es-ES" sz="2000" dirty="0"/>
              <a:t>la gestión y la calidad de los servicios</a:t>
            </a:r>
            <a:r>
              <a:rPr lang="es-ES" sz="2000" dirty="0" smtClean="0"/>
              <a:t>. </a:t>
            </a:r>
            <a:r>
              <a:rPr lang="es-ES" sz="2000" dirty="0"/>
              <a:t>Este escenario indica un </a:t>
            </a:r>
            <a:r>
              <a:rPr lang="es-ES" sz="2000" dirty="0" smtClean="0"/>
              <a:t>menor </a:t>
            </a:r>
            <a:r>
              <a:rPr lang="es-ES" sz="2000" dirty="0"/>
              <a:t>nivel de </a:t>
            </a:r>
            <a:r>
              <a:rPr lang="es-ES" sz="2000" dirty="0" smtClean="0"/>
              <a:t>interacción, </a:t>
            </a:r>
            <a:r>
              <a:rPr lang="es-ES" sz="2000" dirty="0"/>
              <a:t>tanto para solicitar servicios como para expresar inquietudes. A su vez</a:t>
            </a:r>
            <a:r>
              <a:rPr lang="es-ES" sz="2000" dirty="0" smtClean="0"/>
              <a:t>, también se evidenció un </a:t>
            </a:r>
            <a:r>
              <a:rPr lang="es-ES" sz="2000" dirty="0"/>
              <a:t>significativo </a:t>
            </a:r>
            <a:r>
              <a:rPr lang="es-ES" sz="2000" dirty="0" smtClean="0"/>
              <a:t>decrecimiento </a:t>
            </a:r>
            <a:r>
              <a:rPr lang="es-ES" sz="2000" dirty="0"/>
              <a:t>del </a:t>
            </a:r>
            <a:r>
              <a:rPr lang="es-ES" sz="2000" dirty="0" smtClean="0"/>
              <a:t>79,31</a:t>
            </a:r>
            <a:r>
              <a:rPr lang="es-ES" sz="2000" dirty="0" smtClean="0"/>
              <a:t>% en felicitaciones.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756423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63DB6D4-50E5-4AAA-BAF5-3A8F0B5B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31" y="1105067"/>
            <a:ext cx="10278980" cy="850065"/>
          </a:xfrm>
        </p:spPr>
        <p:txBody>
          <a:bodyPr/>
          <a:lstStyle/>
          <a:p>
            <a:pPr algn="l"/>
            <a:r>
              <a:rPr lang="es-MX" sz="4000" b="1" dirty="0">
                <a:solidFill>
                  <a:srgbClr val="0551A5"/>
                </a:solidFill>
              </a:rPr>
              <a:t>Conclusiones</a:t>
            </a:r>
            <a:r>
              <a:rPr lang="es-MX" dirty="0"/>
              <a:t> 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385EE530-67AB-48F1-9297-95A084A2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042" y="1955132"/>
            <a:ext cx="10236869" cy="1696085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0000"/>
              </a:lnSpc>
            </a:pPr>
            <a:r>
              <a:rPr lang="es-ES" sz="1800" dirty="0"/>
              <a:t>En el transcurso del </a:t>
            </a:r>
            <a:r>
              <a:rPr lang="es-ES" sz="1800" dirty="0" smtClean="0"/>
              <a:t>cuarto </a:t>
            </a:r>
            <a:r>
              <a:rPr lang="es-ES" sz="1800" dirty="0" smtClean="0"/>
              <a:t>trimestre del 2024, </a:t>
            </a:r>
            <a:r>
              <a:rPr lang="es-ES" sz="1800" dirty="0"/>
              <a:t>se documentaron interacciones en </a:t>
            </a:r>
            <a:r>
              <a:rPr lang="es-ES" sz="1800" dirty="0" smtClean="0"/>
              <a:t>24</a:t>
            </a:r>
            <a:r>
              <a:rPr lang="es-ES" sz="1800" dirty="0" smtClean="0"/>
              <a:t> </a:t>
            </a:r>
            <a:r>
              <a:rPr lang="es-ES" sz="1800" dirty="0"/>
              <a:t>localidades de Colombia, abarcando solicitudes, quejas, reclamos, sugerencias y felicitaciones. De este conjunto, únicamente </a:t>
            </a:r>
            <a:r>
              <a:rPr lang="es-ES" sz="1800" dirty="0"/>
              <a:t>6</a:t>
            </a:r>
            <a:r>
              <a:rPr lang="es-ES" sz="1800" dirty="0" smtClean="0"/>
              <a:t> </a:t>
            </a:r>
            <a:r>
              <a:rPr lang="es-ES" sz="1800" dirty="0"/>
              <a:t>de esas localidades representaron el 80% de las incidencias a nivel nacional, mientras que las restantes </a:t>
            </a:r>
            <a:r>
              <a:rPr lang="es-ES" sz="1800" dirty="0" smtClean="0"/>
              <a:t>31 localidades </a:t>
            </a:r>
            <a:r>
              <a:rPr lang="es-ES" sz="1800" dirty="0"/>
              <a:t>contribuyeron en menor medida, constituyendo tan solo el 20% de las incidencias reportadas. Este patrón destaca la concentración significativa de interacciones en un grupo selecto de ubicaciones, subrayando la importancia de dirigir la atención y los esfuerzos a dichas áreas prioritarias</a:t>
            </a:r>
            <a:endParaRPr lang="es-MX" sz="1800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C819A1B1-90F2-49BC-86AA-91E82640D74E}"/>
              </a:ext>
            </a:extLst>
          </p:cNvPr>
          <p:cNvSpPr txBox="1">
            <a:spLocks/>
          </p:cNvSpPr>
          <p:nvPr/>
        </p:nvSpPr>
        <p:spPr>
          <a:xfrm>
            <a:off x="778042" y="5214962"/>
            <a:ext cx="10515600" cy="10384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00000"/>
              </a:lnSpc>
              <a:buNone/>
              <a:defRPr/>
            </a:pPr>
            <a:r>
              <a:rPr lang="es-ES" sz="18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Análisis: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Según los datos recopilados, se observa que 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64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se dirigieron al campus de 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Bucaramanga,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mientras que 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 incidencias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reportaron en 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campus de 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Cúcuta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 en campus de Valledupar.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Estas incidencias provienen de 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destinos distintos a nivel nacional.</a:t>
            </a:r>
            <a:endParaRPr kumimoji="0" lang="es-MX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104119"/>
              </p:ext>
            </p:extLst>
          </p:nvPr>
        </p:nvGraphicFramePr>
        <p:xfrm>
          <a:off x="3502313" y="3740549"/>
          <a:ext cx="4071504" cy="1191669"/>
        </p:xfrm>
        <a:graphic>
          <a:graphicData uri="http://schemas.openxmlformats.org/drawingml/2006/table">
            <a:tbl>
              <a:tblPr/>
              <a:tblGrid>
                <a:gridCol w="959822">
                  <a:extLst>
                    <a:ext uri="{9D8B030D-6E8A-4147-A177-3AD203B41FA5}">
                      <a16:colId xmlns:a16="http://schemas.microsoft.com/office/drawing/2014/main" val="1660281373"/>
                    </a:ext>
                  </a:extLst>
                </a:gridCol>
                <a:gridCol w="959822">
                  <a:extLst>
                    <a:ext uri="{9D8B030D-6E8A-4147-A177-3AD203B41FA5}">
                      <a16:colId xmlns:a16="http://schemas.microsoft.com/office/drawing/2014/main" val="3200564864"/>
                    </a:ext>
                  </a:extLst>
                </a:gridCol>
                <a:gridCol w="1192038">
                  <a:extLst>
                    <a:ext uri="{9D8B030D-6E8A-4147-A177-3AD203B41FA5}">
                      <a16:colId xmlns:a16="http://schemas.microsoft.com/office/drawing/2014/main" val="3143516656"/>
                    </a:ext>
                  </a:extLst>
                </a:gridCol>
                <a:gridCol w="959822">
                  <a:extLst>
                    <a:ext uri="{9D8B030D-6E8A-4147-A177-3AD203B41FA5}">
                      <a16:colId xmlns:a16="http://schemas.microsoft.com/office/drawing/2014/main" val="3921671658"/>
                    </a:ext>
                  </a:extLst>
                </a:gridCol>
              </a:tblGrid>
              <a:tr h="29484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Contar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Participación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Pareto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9152253"/>
                  </a:ext>
                </a:extLst>
              </a:tr>
              <a:tr h="29484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4650785"/>
                  </a:ext>
                </a:extLst>
              </a:tr>
              <a:tr h="29484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3394824"/>
                  </a:ext>
                </a:extLst>
              </a:tr>
              <a:tr h="30713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5874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02741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63DB6D4-50E5-4AAA-BAF5-3A8F0B5B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07" y="677362"/>
            <a:ext cx="10278980" cy="850065"/>
          </a:xfrm>
        </p:spPr>
        <p:txBody>
          <a:bodyPr/>
          <a:lstStyle/>
          <a:p>
            <a:pPr algn="l"/>
            <a:r>
              <a:rPr lang="es-MX" sz="4000" b="1" dirty="0">
                <a:solidFill>
                  <a:srgbClr val="0551A5"/>
                </a:solidFill>
              </a:rPr>
              <a:t>Conclusiones</a:t>
            </a:r>
            <a:r>
              <a:rPr lang="es-MX" dirty="0"/>
              <a:t> 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385EE530-67AB-48F1-9297-95A084A2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321187"/>
            <a:ext cx="11172825" cy="1217189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s-ES" sz="1600" dirty="0"/>
              <a:t>En el </a:t>
            </a:r>
            <a:r>
              <a:rPr lang="es-ES" sz="1600" dirty="0" smtClean="0"/>
              <a:t>cuarto </a:t>
            </a:r>
            <a:r>
              <a:rPr lang="es-ES" sz="1600" dirty="0"/>
              <a:t>trimestre, </a:t>
            </a:r>
            <a:r>
              <a:rPr lang="es-ES" sz="1600" dirty="0" smtClean="0"/>
              <a:t>el campus de </a:t>
            </a:r>
            <a:r>
              <a:rPr lang="es-ES" sz="1600" dirty="0" smtClean="0"/>
              <a:t>Bucaramanga </a:t>
            </a:r>
            <a:r>
              <a:rPr lang="es-ES" sz="1600" dirty="0" smtClean="0"/>
              <a:t>ocupó </a:t>
            </a:r>
            <a:r>
              <a:rPr lang="es-ES" sz="1600" dirty="0"/>
              <a:t>la mayor parte de las incidencias reportadas, representando un </a:t>
            </a:r>
            <a:r>
              <a:rPr lang="es-ES" sz="1600" dirty="0" smtClean="0"/>
              <a:t>68</a:t>
            </a:r>
            <a:r>
              <a:rPr lang="es-ES" sz="1600" dirty="0" smtClean="0"/>
              <a:t>,09% </a:t>
            </a:r>
            <a:r>
              <a:rPr lang="es-ES" sz="1600" dirty="0"/>
              <a:t>del total de PQRSF. </a:t>
            </a:r>
            <a:r>
              <a:rPr lang="es-ES" sz="1600" dirty="0" smtClean="0"/>
              <a:t>Los campus de Cúcuta y Valledupar tuvieron la misma cantidad de incidencias representando el 15,96 % </a:t>
            </a:r>
            <a:r>
              <a:rPr lang="es-ES" sz="1600" dirty="0"/>
              <a:t>total de PQRSF </a:t>
            </a:r>
            <a:r>
              <a:rPr lang="es-ES" sz="1600" dirty="0" smtClean="0"/>
              <a:t>cada uno</a:t>
            </a:r>
            <a:r>
              <a:rPr lang="es-ES" sz="1600" dirty="0" smtClean="0"/>
              <a:t>.</a:t>
            </a:r>
            <a:endParaRPr lang="es-MX" sz="1600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AA04DCAC-D106-42D3-9B80-FB9873C4C977}"/>
              </a:ext>
            </a:extLst>
          </p:cNvPr>
          <p:cNvSpPr txBox="1">
            <a:spLocks/>
          </p:cNvSpPr>
          <p:nvPr/>
        </p:nvSpPr>
        <p:spPr>
          <a:xfrm>
            <a:off x="352425" y="2171252"/>
            <a:ext cx="10515600" cy="602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temas con mayor incidencia en el </a:t>
            </a:r>
            <a:r>
              <a:rPr lang="es-MX" sz="1600" noProof="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cuarto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del año 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2024, </a:t>
            </a: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fueron:  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FA63787-C1E5-43EE-817F-3332F58DF5C4}"/>
              </a:ext>
            </a:extLst>
          </p:cNvPr>
          <p:cNvSpPr txBox="1">
            <a:spLocks/>
          </p:cNvSpPr>
          <p:nvPr/>
        </p:nvSpPr>
        <p:spPr>
          <a:xfrm>
            <a:off x="274817" y="5770167"/>
            <a:ext cx="11159096" cy="8228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00000"/>
              </a:lnSpc>
              <a:buNone/>
              <a:defRPr/>
            </a:pP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temas mencionados anteriormente representan el 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79.79% 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los asuntos abordados durante el 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cuarto 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de 2024. Entre los temas principales se destacan 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felicitaciones, certificados y matrículas, 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cuales constituyen el 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42.55% 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asuntos tratados.</a:t>
            </a: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109856"/>
              </p:ext>
            </p:extLst>
          </p:nvPr>
        </p:nvGraphicFramePr>
        <p:xfrm>
          <a:off x="2212414" y="2557639"/>
          <a:ext cx="6366741" cy="3185160"/>
        </p:xfrm>
        <a:graphic>
          <a:graphicData uri="http://schemas.openxmlformats.org/drawingml/2006/table">
            <a:tbl>
              <a:tblPr/>
              <a:tblGrid>
                <a:gridCol w="2026507">
                  <a:extLst>
                    <a:ext uri="{9D8B030D-6E8A-4147-A177-3AD203B41FA5}">
                      <a16:colId xmlns:a16="http://schemas.microsoft.com/office/drawing/2014/main" val="4270533529"/>
                    </a:ext>
                  </a:extLst>
                </a:gridCol>
                <a:gridCol w="989318">
                  <a:extLst>
                    <a:ext uri="{9D8B030D-6E8A-4147-A177-3AD203B41FA5}">
                      <a16:colId xmlns:a16="http://schemas.microsoft.com/office/drawing/2014/main" val="3665596886"/>
                    </a:ext>
                  </a:extLst>
                </a:gridCol>
                <a:gridCol w="1180799">
                  <a:extLst>
                    <a:ext uri="{9D8B030D-6E8A-4147-A177-3AD203B41FA5}">
                      <a16:colId xmlns:a16="http://schemas.microsoft.com/office/drawing/2014/main" val="3812499353"/>
                    </a:ext>
                  </a:extLst>
                </a:gridCol>
                <a:gridCol w="1180799">
                  <a:extLst>
                    <a:ext uri="{9D8B030D-6E8A-4147-A177-3AD203B41FA5}">
                      <a16:colId xmlns:a16="http://schemas.microsoft.com/office/drawing/2014/main" val="4089392580"/>
                    </a:ext>
                  </a:extLst>
                </a:gridCol>
                <a:gridCol w="989318">
                  <a:extLst>
                    <a:ext uri="{9D8B030D-6E8A-4147-A177-3AD203B41FA5}">
                      <a16:colId xmlns:a16="http://schemas.microsoft.com/office/drawing/2014/main" val="2674703066"/>
                    </a:ext>
                  </a:extLst>
                </a:gridCol>
              </a:tblGrid>
              <a:tr h="115642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Análisis, temas de 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Incidencias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de participación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Acumulado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A-B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721074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Felicitaciones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035949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Certificados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12,77%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30,85%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508201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Matrículas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11,70%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42,55%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101198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Queja de Profesores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7,45%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506500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Diploma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54,26%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042815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Grados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58,51%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4639716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Reembolsos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62,77%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5922524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64,89%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774609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Solicitud de información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67,02%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9327640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Actividades académicas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68,09%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557056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Ascensores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69,15%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5897467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Aseo en los baños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70,21%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5954890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Berlitz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71,28%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644876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Cafetería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72,34%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3108882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Cambio de carrera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73,40%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4097080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Cancelación de cursos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74,47%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410328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Cita de pasaportes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75,53%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1039153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Clases virtuales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76,60%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0699657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Confirmación titulo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77,66%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8289353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Congelaciones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78,72%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994328"/>
                  </a:ext>
                </a:extLst>
              </a:tr>
              <a:tr h="115642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Contraseñas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79,79%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F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472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91374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139154"/>
      </p:ext>
    </p:extLst>
  </p:cSld>
  <p:clrMapOvr>
    <a:masterClrMapping/>
  </p:clrMapOvr>
</p:sld>
</file>

<file path=ppt/theme/theme1.xml><?xml version="1.0" encoding="utf-8"?>
<a:theme xmlns:a="http://schemas.openxmlformats.org/drawingml/2006/main" name="5629 tema udes">
  <a:themeElements>
    <a:clrScheme name="Personalizados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D7AA89"/>
      </a:accent2>
      <a:accent3>
        <a:srgbClr val="A5A5A5"/>
      </a:accent3>
      <a:accent4>
        <a:srgbClr val="FFC000"/>
      </a:accent4>
      <a:accent5>
        <a:srgbClr val="5B9BD5"/>
      </a:accent5>
      <a:accent6>
        <a:srgbClr val="00479B"/>
      </a:accent6>
      <a:hlink>
        <a:srgbClr val="0563C1"/>
      </a:hlink>
      <a:folHlink>
        <a:srgbClr val="000F91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sin linea" id="{4A4C8FB0-598C-C143-B4BC-AB086D801909}" vid="{9780A9B5-80D2-D447-A69D-77E067145CBB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5629 tema udes</Template>
  <TotalTime>2743</TotalTime>
  <Words>4063</Words>
  <Application>Microsoft Office PowerPoint</Application>
  <PresentationFormat>Panorámica</PresentationFormat>
  <Paragraphs>1382</Paragraphs>
  <Slides>47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4" baseType="lpstr">
      <vt:lpstr>Arial</vt:lpstr>
      <vt:lpstr>Calibri</vt:lpstr>
      <vt:lpstr>Calibri Light</vt:lpstr>
      <vt:lpstr>Franklin Gothic Book</vt:lpstr>
      <vt:lpstr>Tahoma</vt:lpstr>
      <vt:lpstr>Thomas</vt:lpstr>
      <vt:lpstr>5629 tema udes</vt:lpstr>
      <vt:lpstr>Presentación de PowerPoint</vt:lpstr>
      <vt:lpstr>Informe PQRSF </vt:lpstr>
      <vt:lpstr>Cuarto trimestre 2024</vt:lpstr>
      <vt:lpstr>Cuarto trimestre 2024</vt:lpstr>
      <vt:lpstr>Presentación de PowerPoint</vt:lpstr>
      <vt:lpstr>Cuarto trimestre 2024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Gráfico #10 PQRSF, pendientes por cerrar </vt:lpstr>
      <vt:lpstr>Presentación de PowerPoint</vt:lpstr>
      <vt:lpstr>Presentación de PowerPoint</vt:lpstr>
      <vt:lpstr>Trimestre # 4 del 2023 vs Trimestre # 4 del 2024 PQRSF  </vt:lpstr>
      <vt:lpstr>Presentación de PowerPoint</vt:lpstr>
      <vt:lpstr>Comparación trimestre 3 del 2024 vs trimestre 4 del año 2024 PQRSF  </vt:lpstr>
      <vt:lpstr>Presentación de PowerPoint</vt:lpstr>
      <vt:lpstr>Presentación de PowerPoint</vt:lpstr>
      <vt:lpstr>Peticiones realizadas a los procesos y/o subprocesos.</vt:lpstr>
      <vt:lpstr>Quejas realizadas a los procesos y/o subprocesos.</vt:lpstr>
      <vt:lpstr>Reclamos realizadas a los procesos y/o subprocesos.</vt:lpstr>
      <vt:lpstr>Sugerencias realizadas a los procesos y/o subprocesos.</vt:lpstr>
      <vt:lpstr>Felicitaciones realizadas a los procesos y/o subprocesos.</vt:lpstr>
      <vt:lpstr>Presentación de PowerPoint</vt:lpstr>
      <vt:lpstr>Presentación de PowerPoint</vt:lpstr>
      <vt:lpstr>Análisis procesos y/o subprocesos SGC-VAF </vt:lpstr>
      <vt:lpstr>Análisis procesos y/o subprocesos SGC-VAF </vt:lpstr>
      <vt:lpstr>Otros</vt:lpstr>
      <vt:lpstr>Presentación de PowerPoint</vt:lpstr>
      <vt:lpstr>Conclusiones </vt:lpstr>
      <vt:lpstr>Conclusiones </vt:lpstr>
      <vt:lpstr>Conclusiones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Diseñadora Imprenta 1</dc:creator>
  <cp:lastModifiedBy>Profesional CAF</cp:lastModifiedBy>
  <cp:revision>287</cp:revision>
  <dcterms:created xsi:type="dcterms:W3CDTF">2023-11-28T15:08:18Z</dcterms:created>
  <dcterms:modified xsi:type="dcterms:W3CDTF">2025-02-05T16:21:56Z</dcterms:modified>
</cp:coreProperties>
</file>